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E85"/>
    <a:srgbClr val="FF980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1748BD-981B-0648-A8C9-C76BC2FAA11E}" type="datetimeFigureOut">
              <a:rPr lang="en-US" smtClean="0"/>
              <a:t>12/5/17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C29491-0FA2-6842-ACF8-57B835043026}" type="slidenum">
              <a:rPr lang="en-US" smtClean="0"/>
              <a:t>‹#›</a:t>
            </a:fld>
            <a:endParaRPr lang="en-US" dirty="0"/>
          </a:p>
        </p:txBody>
      </p:sp>
    </p:spTree>
    <p:extLst>
      <p:ext uri="{BB962C8B-B14F-4D97-AF65-F5344CB8AC3E}">
        <p14:creationId xmlns:p14="http://schemas.microsoft.com/office/powerpoint/2010/main" val="97705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E5B78-CDF2-9845-8E02-3185D88668E3}" type="datetimeFigureOut">
              <a:rPr lang="en-US" smtClean="0"/>
              <a:t>12/5/17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7CF12-9487-9F47-997E-B784985CC4DB}" type="slidenum">
              <a:rPr lang="en-US" smtClean="0"/>
              <a:t>‹#›</a:t>
            </a:fld>
            <a:endParaRPr lang="en-US" dirty="0"/>
          </a:p>
        </p:txBody>
      </p:sp>
    </p:spTree>
    <p:extLst>
      <p:ext uri="{BB962C8B-B14F-4D97-AF65-F5344CB8AC3E}">
        <p14:creationId xmlns:p14="http://schemas.microsoft.com/office/powerpoint/2010/main" val="40731859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98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a:t>
            </a:fld>
            <a:endParaRPr lang="en-US" dirty="0"/>
          </a:p>
        </p:txBody>
      </p:sp>
      <p:pic>
        <p:nvPicPr>
          <p:cNvPr id="8" name="Picture 7" descr="AZCyberTalen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49500" y="494090"/>
            <a:ext cx="4445000" cy="1600200"/>
          </a:xfrm>
          <a:prstGeom prst="rect">
            <a:avLst/>
          </a:prstGeom>
        </p:spPr>
      </p:pic>
    </p:spTree>
    <p:extLst>
      <p:ext uri="{BB962C8B-B14F-4D97-AF65-F5344CB8AC3E}">
        <p14:creationId xmlns:p14="http://schemas.microsoft.com/office/powerpoint/2010/main" val="29089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a:t>
            </a:fld>
            <a:endParaRPr lang="en-US" dirty="0"/>
          </a:p>
        </p:txBody>
      </p:sp>
      <p:pic>
        <p:nvPicPr>
          <p:cNvPr id="7" name="Picture 6"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73787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a:t>
            </a:fld>
            <a:endParaRPr lang="en-US" dirty="0"/>
          </a:p>
        </p:txBody>
      </p:sp>
      <p:pic>
        <p:nvPicPr>
          <p:cNvPr id="7" name="Picture 6"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11648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a:t>
            </a:fld>
            <a:endParaRPr lang="en-US" dirty="0"/>
          </a:p>
        </p:txBody>
      </p:sp>
      <p:pic>
        <p:nvPicPr>
          <p:cNvPr id="7" name="Picture 6"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6505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a:t>
            </a:fld>
            <a:endParaRPr lang="en-US" dirty="0"/>
          </a:p>
        </p:txBody>
      </p:sp>
    </p:spTree>
    <p:extLst>
      <p:ext uri="{BB962C8B-B14F-4D97-AF65-F5344CB8AC3E}">
        <p14:creationId xmlns:p14="http://schemas.microsoft.com/office/powerpoint/2010/main" val="2463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12/5/17</a:t>
            </a:r>
            <a:endParaRPr lang="en-US" dirty="0"/>
          </a:p>
        </p:txBody>
      </p:sp>
      <p:sp>
        <p:nvSpPr>
          <p:cNvPr id="6" name="Footer Placeholder 5"/>
          <p:cNvSpPr>
            <a:spLocks noGrp="1"/>
          </p:cNvSpPr>
          <p:nvPr>
            <p:ph type="ftr" sz="quarter" idx="11"/>
          </p:nvPr>
        </p:nvSpPr>
        <p:spPr/>
        <p:txBody>
          <a:bodyPr/>
          <a:lstStyle/>
          <a:p>
            <a:r>
              <a:rPr lang="en-US" dirty="0" smtClean="0"/>
              <a:t>#AZCyberTalent | AZCyberTalent.com </a:t>
            </a:r>
            <a:endParaRPr lang="en-US" dirty="0"/>
          </a:p>
        </p:txBody>
      </p:sp>
      <p:sp>
        <p:nvSpPr>
          <p:cNvPr id="7" name="Slide Number Placeholder 6"/>
          <p:cNvSpPr>
            <a:spLocks noGrp="1"/>
          </p:cNvSpPr>
          <p:nvPr>
            <p:ph type="sldNum" sz="quarter" idx="12"/>
          </p:nvPr>
        </p:nvSpPr>
        <p:spPr/>
        <p:txBody>
          <a:bodyPr/>
          <a:lstStyle/>
          <a:p>
            <a:fld id="{A3E10DA2-1BBC-8446-B8BC-BB717CE35313}" type="slidenum">
              <a:rPr lang="en-US" smtClean="0"/>
              <a:t>‹#›</a:t>
            </a:fld>
            <a:endParaRPr lang="en-US" dirty="0"/>
          </a:p>
        </p:txBody>
      </p:sp>
      <p:pic>
        <p:nvPicPr>
          <p:cNvPr id="8" name="Picture 7"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418788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12/5/17</a:t>
            </a:r>
            <a:endParaRPr lang="en-US" dirty="0"/>
          </a:p>
        </p:txBody>
      </p:sp>
      <p:sp>
        <p:nvSpPr>
          <p:cNvPr id="8" name="Footer Placeholder 7"/>
          <p:cNvSpPr>
            <a:spLocks noGrp="1"/>
          </p:cNvSpPr>
          <p:nvPr>
            <p:ph type="ftr" sz="quarter" idx="11"/>
          </p:nvPr>
        </p:nvSpPr>
        <p:spPr/>
        <p:txBody>
          <a:bodyPr/>
          <a:lstStyle/>
          <a:p>
            <a:r>
              <a:rPr lang="en-US" dirty="0" smtClean="0"/>
              <a:t>#AZCyberTalent | AZCyberTalent.com </a:t>
            </a:r>
            <a:endParaRPr lang="en-US" dirty="0"/>
          </a:p>
        </p:txBody>
      </p:sp>
      <p:sp>
        <p:nvSpPr>
          <p:cNvPr id="9" name="Slide Number Placeholder 8"/>
          <p:cNvSpPr>
            <a:spLocks noGrp="1"/>
          </p:cNvSpPr>
          <p:nvPr>
            <p:ph type="sldNum" sz="quarter" idx="12"/>
          </p:nvPr>
        </p:nvSpPr>
        <p:spPr/>
        <p:txBody>
          <a:bodyPr/>
          <a:lstStyle/>
          <a:p>
            <a:fld id="{A3E10DA2-1BBC-8446-B8BC-BB717CE35313}" type="slidenum">
              <a:rPr lang="en-US" smtClean="0"/>
              <a:t>‹#›</a:t>
            </a:fld>
            <a:endParaRPr lang="en-US" dirty="0"/>
          </a:p>
        </p:txBody>
      </p:sp>
      <p:pic>
        <p:nvPicPr>
          <p:cNvPr id="10" name="Picture 9"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196043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12/5/17</a:t>
            </a:r>
            <a:endParaRPr lang="en-US" dirty="0"/>
          </a:p>
        </p:txBody>
      </p:sp>
      <p:sp>
        <p:nvSpPr>
          <p:cNvPr id="4" name="Footer Placeholder 3"/>
          <p:cNvSpPr>
            <a:spLocks noGrp="1"/>
          </p:cNvSpPr>
          <p:nvPr>
            <p:ph type="ftr" sz="quarter" idx="11"/>
          </p:nvPr>
        </p:nvSpPr>
        <p:spPr/>
        <p:txBody>
          <a:bodyPr/>
          <a:lstStyle/>
          <a:p>
            <a:r>
              <a:rPr lang="en-US" dirty="0" smtClean="0"/>
              <a:t>#AZCyberTalent | AZCyberTalent.com </a:t>
            </a:r>
            <a:endParaRPr lang="en-US" dirty="0"/>
          </a:p>
        </p:txBody>
      </p:sp>
      <p:sp>
        <p:nvSpPr>
          <p:cNvPr id="5" name="Slide Number Placeholder 4"/>
          <p:cNvSpPr>
            <a:spLocks noGrp="1"/>
          </p:cNvSpPr>
          <p:nvPr>
            <p:ph type="sldNum" sz="quarter" idx="12"/>
          </p:nvPr>
        </p:nvSpPr>
        <p:spPr/>
        <p:txBody>
          <a:bodyPr/>
          <a:lstStyle/>
          <a:p>
            <a:fld id="{A3E10DA2-1BBC-8446-B8BC-BB717CE35313}" type="slidenum">
              <a:rPr lang="en-US" smtClean="0"/>
              <a:t>‹#›</a:t>
            </a:fld>
            <a:endParaRPr lang="en-US" dirty="0"/>
          </a:p>
        </p:txBody>
      </p:sp>
      <p:pic>
        <p:nvPicPr>
          <p:cNvPr id="7" name="Picture 6"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369227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12/5/17</a:t>
            </a:r>
            <a:endParaRPr lang="en-US" dirty="0"/>
          </a:p>
        </p:txBody>
      </p:sp>
      <p:sp>
        <p:nvSpPr>
          <p:cNvPr id="3" name="Footer Placeholder 2"/>
          <p:cNvSpPr>
            <a:spLocks noGrp="1"/>
          </p:cNvSpPr>
          <p:nvPr>
            <p:ph type="ftr" sz="quarter" idx="11"/>
          </p:nvPr>
        </p:nvSpPr>
        <p:spPr/>
        <p:txBody>
          <a:bodyPr/>
          <a:lstStyle/>
          <a:p>
            <a:r>
              <a:rPr lang="en-US" dirty="0" smtClean="0"/>
              <a:t>#AZCyberTalent | AZCyberTalent.com </a:t>
            </a:r>
            <a:endParaRPr lang="en-US" dirty="0"/>
          </a:p>
        </p:txBody>
      </p:sp>
      <p:sp>
        <p:nvSpPr>
          <p:cNvPr id="4" name="Slide Number Placeholder 3"/>
          <p:cNvSpPr>
            <a:spLocks noGrp="1"/>
          </p:cNvSpPr>
          <p:nvPr>
            <p:ph type="sldNum" sz="quarter" idx="12"/>
          </p:nvPr>
        </p:nvSpPr>
        <p:spPr/>
        <p:txBody>
          <a:bodyPr/>
          <a:lstStyle/>
          <a:p>
            <a:fld id="{A3E10DA2-1BBC-8446-B8BC-BB717CE35313}" type="slidenum">
              <a:rPr lang="en-US" smtClean="0"/>
              <a:t>‹#›</a:t>
            </a:fld>
            <a:endParaRPr lang="en-US" dirty="0"/>
          </a:p>
        </p:txBody>
      </p:sp>
      <p:pic>
        <p:nvPicPr>
          <p:cNvPr id="5" name="Picture 4"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158754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12/5/17</a:t>
            </a:r>
            <a:endParaRPr lang="en-US" dirty="0"/>
          </a:p>
        </p:txBody>
      </p:sp>
      <p:sp>
        <p:nvSpPr>
          <p:cNvPr id="6" name="Footer Placeholder 5"/>
          <p:cNvSpPr>
            <a:spLocks noGrp="1"/>
          </p:cNvSpPr>
          <p:nvPr>
            <p:ph type="ftr" sz="quarter" idx="11"/>
          </p:nvPr>
        </p:nvSpPr>
        <p:spPr/>
        <p:txBody>
          <a:bodyPr/>
          <a:lstStyle/>
          <a:p>
            <a:r>
              <a:rPr lang="en-US" dirty="0" smtClean="0"/>
              <a:t>#AZCyberTalent | AZCyberTalent.com </a:t>
            </a:r>
            <a:endParaRPr lang="en-US" dirty="0"/>
          </a:p>
        </p:txBody>
      </p:sp>
      <p:sp>
        <p:nvSpPr>
          <p:cNvPr id="7" name="Slide Number Placeholder 6"/>
          <p:cNvSpPr>
            <a:spLocks noGrp="1"/>
          </p:cNvSpPr>
          <p:nvPr>
            <p:ph type="sldNum" sz="quarter" idx="12"/>
          </p:nvPr>
        </p:nvSpPr>
        <p:spPr/>
        <p:txBody>
          <a:bodyPr/>
          <a:lstStyle/>
          <a:p>
            <a:fld id="{A3E10DA2-1BBC-8446-B8BC-BB717CE35313}" type="slidenum">
              <a:rPr lang="en-US" smtClean="0"/>
              <a:t>‹#›</a:t>
            </a:fld>
            <a:endParaRPr lang="en-US" dirty="0"/>
          </a:p>
        </p:txBody>
      </p:sp>
      <p:pic>
        <p:nvPicPr>
          <p:cNvPr id="8" name="Picture 7"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27457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12/5/17</a:t>
            </a:r>
            <a:endParaRPr lang="en-US" dirty="0"/>
          </a:p>
        </p:txBody>
      </p:sp>
      <p:sp>
        <p:nvSpPr>
          <p:cNvPr id="6" name="Footer Placeholder 5"/>
          <p:cNvSpPr>
            <a:spLocks noGrp="1"/>
          </p:cNvSpPr>
          <p:nvPr>
            <p:ph type="ftr" sz="quarter" idx="11"/>
          </p:nvPr>
        </p:nvSpPr>
        <p:spPr/>
        <p:txBody>
          <a:bodyPr/>
          <a:lstStyle/>
          <a:p>
            <a:r>
              <a:rPr lang="en-US" dirty="0" smtClean="0"/>
              <a:t>#AZCyberTalent | AZCyberTalent.com </a:t>
            </a:r>
            <a:endParaRPr lang="en-US" dirty="0"/>
          </a:p>
        </p:txBody>
      </p:sp>
      <p:sp>
        <p:nvSpPr>
          <p:cNvPr id="7" name="Slide Number Placeholder 6"/>
          <p:cNvSpPr>
            <a:spLocks noGrp="1"/>
          </p:cNvSpPr>
          <p:nvPr>
            <p:ph type="sldNum" sz="quarter" idx="12"/>
          </p:nvPr>
        </p:nvSpPr>
        <p:spPr/>
        <p:txBody>
          <a:bodyPr/>
          <a:lstStyle/>
          <a:p>
            <a:fld id="{A3E10DA2-1BBC-8446-B8BC-BB717CE35313}" type="slidenum">
              <a:rPr lang="en-US" smtClean="0"/>
              <a:t>‹#›</a:t>
            </a:fld>
            <a:endParaRPr lang="en-US" dirty="0"/>
          </a:p>
        </p:txBody>
      </p:sp>
      <p:pic>
        <p:nvPicPr>
          <p:cNvPr id="8" name="Picture 7" descr="icon.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650642" y="26684"/>
            <a:ext cx="433728" cy="616857"/>
          </a:xfrm>
          <a:prstGeom prst="rect">
            <a:avLst/>
          </a:prstGeom>
        </p:spPr>
      </p:pic>
    </p:spTree>
    <p:extLst>
      <p:ext uri="{BB962C8B-B14F-4D97-AF65-F5344CB8AC3E}">
        <p14:creationId xmlns:p14="http://schemas.microsoft.com/office/powerpoint/2010/main" val="2956625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Roboto Light"/>
                <a:cs typeface="Roboto Light"/>
              </a:defRPr>
            </a:lvl1pPr>
          </a:lstStyle>
          <a:p>
            <a:r>
              <a:rPr lang="en-US" dirty="0" smtClean="0"/>
              <a:t>12/5/17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Roboto Light"/>
                <a:cs typeface="Roboto Light"/>
              </a:defRPr>
            </a:lvl1pPr>
          </a:lstStyle>
          <a:p>
            <a:r>
              <a:rPr lang="en-US" dirty="0" smtClean="0"/>
              <a:t>#AZCyberTalent | AZCyberTalent.com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Roboto Light"/>
                <a:cs typeface="Roboto Light"/>
              </a:defRPr>
            </a:lvl1pPr>
          </a:lstStyle>
          <a:p>
            <a:fld id="{A3E10DA2-1BBC-8446-B8BC-BB717CE35313}" type="slidenum">
              <a:rPr lang="en-US" smtClean="0"/>
              <a:pPr/>
              <a:t>‹#›</a:t>
            </a:fld>
            <a:endParaRPr lang="en-US" dirty="0"/>
          </a:p>
        </p:txBody>
      </p:sp>
    </p:spTree>
    <p:extLst>
      <p:ext uri="{BB962C8B-B14F-4D97-AF65-F5344CB8AC3E}">
        <p14:creationId xmlns:p14="http://schemas.microsoft.com/office/powerpoint/2010/main" val="2894830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600" kern="1200" cap="all">
          <a:solidFill>
            <a:srgbClr val="444444"/>
          </a:solidFill>
          <a:latin typeface="Roboto Light"/>
          <a:ea typeface="+mj-ea"/>
          <a:cs typeface="Roboto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boto Light"/>
          <a:ea typeface="+mn-ea"/>
          <a:cs typeface="Roboto Light"/>
        </a:defRPr>
      </a:lvl1pPr>
      <a:lvl2pPr marL="742950" indent="-285750" algn="l" defTabSz="457200" rtl="0" eaLnBrk="1" latinLnBrk="0" hangingPunct="1">
        <a:spcBef>
          <a:spcPct val="20000"/>
        </a:spcBef>
        <a:buFont typeface="Arial"/>
        <a:buChar char="–"/>
        <a:defRPr sz="2800" kern="1200">
          <a:solidFill>
            <a:schemeClr val="tx1"/>
          </a:solidFill>
          <a:latin typeface="Roboto Light"/>
          <a:ea typeface="+mn-ea"/>
          <a:cs typeface="Roboto Light"/>
        </a:defRPr>
      </a:lvl2pPr>
      <a:lvl3pPr marL="1143000" indent="-228600" algn="l" defTabSz="457200" rtl="0" eaLnBrk="1" latinLnBrk="0" hangingPunct="1">
        <a:spcBef>
          <a:spcPct val="20000"/>
        </a:spcBef>
        <a:buFont typeface="Arial"/>
        <a:buChar char="•"/>
        <a:defRPr sz="2400" kern="1200">
          <a:solidFill>
            <a:schemeClr val="tx1"/>
          </a:solidFill>
          <a:latin typeface="Roboto Light"/>
          <a:ea typeface="+mn-ea"/>
          <a:cs typeface="Roboto Light"/>
        </a:defRPr>
      </a:lvl3pPr>
      <a:lvl4pPr marL="1600200" indent="-228600" algn="l" defTabSz="457200" rtl="0" eaLnBrk="1" latinLnBrk="0" hangingPunct="1">
        <a:spcBef>
          <a:spcPct val="20000"/>
        </a:spcBef>
        <a:buFont typeface="Arial"/>
        <a:buChar char="–"/>
        <a:defRPr sz="2000" kern="1200">
          <a:solidFill>
            <a:schemeClr val="tx1"/>
          </a:solidFill>
          <a:latin typeface="Roboto Light"/>
          <a:ea typeface="+mn-ea"/>
          <a:cs typeface="Roboto Light"/>
        </a:defRPr>
      </a:lvl4pPr>
      <a:lvl5pPr marL="2057400" indent="-228600" algn="l" defTabSz="457200" rtl="0" eaLnBrk="1" latinLnBrk="0" hangingPunct="1">
        <a:spcBef>
          <a:spcPct val="20000"/>
        </a:spcBef>
        <a:buFont typeface="Arial"/>
        <a:buChar char="»"/>
        <a:defRPr sz="20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hyperlink" Target="http://www.azcybertalent.com/employees/%23emp-day-lif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gif"/><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 Id="rId11"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zcybertalent.com/employers/%23supply-chain" TargetMode="Externa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zcybertalent.com/educators/%23get-involved" TargetMode="Externa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s://azgovernor.gov/governor/blog/2016/10/arizona-can-take-lead-cyber-security" TargetMode="External"/><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Cybersecurity in arizona</a:t>
            </a:r>
            <a:endParaRPr lang="en-US" dirty="0"/>
          </a:p>
        </p:txBody>
      </p:sp>
      <p:sp>
        <p:nvSpPr>
          <p:cNvPr id="3" name="Subtitle 2"/>
          <p:cNvSpPr>
            <a:spLocks noGrp="1"/>
          </p:cNvSpPr>
          <p:nvPr>
            <p:ph type="subTitle" idx="1"/>
          </p:nvPr>
        </p:nvSpPr>
        <p:spPr>
          <a:xfrm>
            <a:off x="1371600" y="3458656"/>
            <a:ext cx="6400800" cy="1752600"/>
          </a:xfrm>
        </p:spPr>
        <p:txBody>
          <a:bodyPr>
            <a:normAutofit fontScale="92500" lnSpcReduction="10000"/>
          </a:bodyPr>
          <a:lstStyle/>
          <a:p>
            <a:r>
              <a:rPr lang="en-US" dirty="0" smtClean="0"/>
              <a:t>AZCyberTalent.com is a one-stop resource for students, employees, employers, and educators in the AZ cybersecurity ecosystem.</a:t>
            </a:r>
            <a:endParaRPr lang="en-US" dirty="0"/>
          </a:p>
        </p:txBody>
      </p:sp>
      <p:sp>
        <p:nvSpPr>
          <p:cNvPr id="4" name="TextBox 3"/>
          <p:cNvSpPr txBox="1"/>
          <p:nvPr/>
        </p:nvSpPr>
        <p:spPr>
          <a:xfrm>
            <a:off x="3670345" y="5482627"/>
            <a:ext cx="1803311" cy="369332"/>
          </a:xfrm>
          <a:prstGeom prst="rect">
            <a:avLst/>
          </a:prstGeom>
          <a:noFill/>
        </p:spPr>
        <p:txBody>
          <a:bodyPr wrap="none" rtlCol="0">
            <a:spAutoFit/>
          </a:bodyPr>
          <a:lstStyle/>
          <a:p>
            <a:pPr algn="ctr"/>
            <a:r>
              <a:rPr lang="en-US" dirty="0" smtClean="0">
                <a:solidFill>
                  <a:srgbClr val="444444"/>
                </a:solidFill>
                <a:latin typeface="Roboto Light"/>
                <a:cs typeface="Roboto Light"/>
              </a:rPr>
              <a:t>#AZCyberTalent</a:t>
            </a:r>
          </a:p>
        </p:txBody>
      </p:sp>
    </p:spTree>
    <p:extLst>
      <p:ext uri="{BB962C8B-B14F-4D97-AF65-F5344CB8AC3E}">
        <p14:creationId xmlns:p14="http://schemas.microsoft.com/office/powerpoint/2010/main" val="318494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HOW TO START OR ADVANCE </a:t>
            </a:r>
            <a:r>
              <a:rPr lang="en-US" dirty="0" smtClean="0">
                <a:solidFill>
                  <a:srgbClr val="FF9800"/>
                </a:solidFill>
              </a:rPr>
              <a:t>YOUR CYBER CAREER</a:t>
            </a:r>
            <a:endParaRPr lang="en-US" dirty="0">
              <a:solidFill>
                <a:srgbClr val="FF9800"/>
              </a:solidFill>
            </a:endParaRPr>
          </a:p>
        </p:txBody>
      </p:sp>
      <p:sp>
        <p:nvSpPr>
          <p:cNvPr id="3" name="Text Placeholder 2"/>
          <p:cNvSpPr>
            <a:spLocks noGrp="1"/>
          </p:cNvSpPr>
          <p:nvPr>
            <p:ph type="body" idx="1"/>
          </p:nvPr>
        </p:nvSpPr>
        <p:spPr/>
        <p:txBody>
          <a:bodyPr/>
          <a:lstStyle/>
          <a:p>
            <a:r>
              <a:rPr lang="en-US" dirty="0" smtClean="0"/>
              <a:t>Education</a:t>
            </a:r>
            <a:endParaRPr lang="en-US" dirty="0"/>
          </a:p>
        </p:txBody>
      </p:sp>
      <p:sp>
        <p:nvSpPr>
          <p:cNvPr id="4" name="Content Placeholder 3"/>
          <p:cNvSpPr>
            <a:spLocks noGrp="1"/>
          </p:cNvSpPr>
          <p:nvPr>
            <p:ph sz="half" idx="2"/>
          </p:nvPr>
        </p:nvSpPr>
        <p:spPr/>
        <p:txBody>
          <a:bodyPr>
            <a:noAutofit/>
          </a:bodyPr>
          <a:lstStyle/>
          <a:p>
            <a:r>
              <a:rPr lang="en-US" sz="1400" dirty="0" smtClean="0"/>
              <a:t>Associate’s degree</a:t>
            </a:r>
          </a:p>
          <a:p>
            <a:r>
              <a:rPr lang="en-US" sz="1400" dirty="0" smtClean="0"/>
              <a:t>Bachelor’s degree</a:t>
            </a:r>
          </a:p>
          <a:p>
            <a:r>
              <a:rPr lang="en-US" sz="1400" dirty="0" smtClean="0"/>
              <a:t>Master’s degree</a:t>
            </a:r>
          </a:p>
          <a:p>
            <a:r>
              <a:rPr lang="en-US" sz="1400" dirty="0" smtClean="0"/>
              <a:t>Certified Ethical Hacker</a:t>
            </a:r>
          </a:p>
          <a:p>
            <a:r>
              <a:rPr lang="en-US" sz="1400" dirty="0" smtClean="0"/>
              <a:t>Certified Internal Auditor</a:t>
            </a:r>
          </a:p>
          <a:p>
            <a:r>
              <a:rPr lang="en-US" sz="1400" dirty="0" smtClean="0"/>
              <a:t>Certified Information Privacy Professional (CIPP)</a:t>
            </a:r>
          </a:p>
          <a:p>
            <a:r>
              <a:rPr lang="en-US" sz="1400" dirty="0" smtClean="0"/>
              <a:t>Certified Information Systems Auditor (CISA)</a:t>
            </a:r>
          </a:p>
          <a:p>
            <a:r>
              <a:rPr lang="en-US" sz="1400" dirty="0" smtClean="0"/>
              <a:t>Certified Information Security Manager (CISM)</a:t>
            </a:r>
          </a:p>
          <a:p>
            <a:r>
              <a:rPr lang="en-US" sz="1400" dirty="0" smtClean="0"/>
              <a:t>Certified Information Systems Security Professional (CISSP)</a:t>
            </a:r>
          </a:p>
          <a:p>
            <a:r>
              <a:rPr lang="en-US" sz="1400" dirty="0" smtClean="0"/>
              <a:t>Global Information Assurance Certification (GIAC)</a:t>
            </a:r>
          </a:p>
          <a:p>
            <a:r>
              <a:rPr lang="en-US" sz="1400" dirty="0" smtClean="0"/>
              <a:t>CompTIA Security+</a:t>
            </a:r>
            <a:endParaRPr lang="en-US" sz="1400" dirty="0"/>
          </a:p>
        </p:txBody>
      </p:sp>
      <p:sp>
        <p:nvSpPr>
          <p:cNvPr id="5" name="Text Placeholder 4"/>
          <p:cNvSpPr>
            <a:spLocks noGrp="1"/>
          </p:cNvSpPr>
          <p:nvPr>
            <p:ph type="body" sz="quarter" idx="3"/>
          </p:nvPr>
        </p:nvSpPr>
        <p:spPr/>
        <p:txBody>
          <a:bodyPr/>
          <a:lstStyle/>
          <a:p>
            <a:r>
              <a:rPr lang="en-US" dirty="0"/>
              <a:t>Skill </a:t>
            </a:r>
            <a:r>
              <a:rPr lang="en-US" dirty="0" smtClean="0"/>
              <a:t>Sets</a:t>
            </a:r>
            <a:endParaRPr lang="en-US" dirty="0"/>
          </a:p>
        </p:txBody>
      </p:sp>
      <p:sp>
        <p:nvSpPr>
          <p:cNvPr id="6" name="Content Placeholder 5"/>
          <p:cNvSpPr>
            <a:spLocks noGrp="1"/>
          </p:cNvSpPr>
          <p:nvPr>
            <p:ph sz="quarter" idx="4"/>
          </p:nvPr>
        </p:nvSpPr>
        <p:spPr>
          <a:xfrm>
            <a:off x="4645025" y="2174874"/>
            <a:ext cx="4041775" cy="4181475"/>
          </a:xfrm>
        </p:spPr>
        <p:txBody>
          <a:bodyPr numCol="2">
            <a:noAutofit/>
          </a:bodyPr>
          <a:lstStyle/>
          <a:p>
            <a:r>
              <a:rPr lang="en-US" sz="1400" dirty="0" smtClean="0"/>
              <a:t>Accounting</a:t>
            </a:r>
          </a:p>
          <a:p>
            <a:r>
              <a:rPr lang="en-US" sz="1400" dirty="0" smtClean="0"/>
              <a:t>Audit Planning</a:t>
            </a:r>
          </a:p>
          <a:p>
            <a:r>
              <a:rPr lang="en-US" sz="1400" dirty="0" smtClean="0"/>
              <a:t>Budgeting</a:t>
            </a:r>
          </a:p>
          <a:p>
            <a:r>
              <a:rPr lang="en-US" sz="1400" dirty="0" smtClean="0"/>
              <a:t>Business Process</a:t>
            </a:r>
          </a:p>
          <a:p>
            <a:r>
              <a:rPr lang="en-US" sz="1400" dirty="0" smtClean="0"/>
              <a:t>Cisco</a:t>
            </a:r>
          </a:p>
          <a:p>
            <a:r>
              <a:rPr lang="en-US" sz="1400" dirty="0" smtClean="0"/>
              <a:t>Computer Forensics</a:t>
            </a:r>
          </a:p>
          <a:p>
            <a:r>
              <a:rPr lang="en-US" sz="1400" dirty="0" smtClean="0"/>
              <a:t>Cryptography</a:t>
            </a:r>
          </a:p>
          <a:p>
            <a:r>
              <a:rPr lang="en-US" sz="1400" dirty="0" smtClean="0"/>
              <a:t>Hard Drives</a:t>
            </a:r>
          </a:p>
          <a:p>
            <a:r>
              <a:rPr lang="en-US" sz="1400" dirty="0" smtClean="0"/>
              <a:t>Information Assurance</a:t>
            </a:r>
          </a:p>
          <a:p>
            <a:r>
              <a:rPr lang="en-US" sz="1400" dirty="0" smtClean="0"/>
              <a:t>Information Security</a:t>
            </a:r>
          </a:p>
          <a:p>
            <a:r>
              <a:rPr lang="en-US" sz="1400" dirty="0" smtClean="0"/>
              <a:t>Information Systems</a:t>
            </a:r>
          </a:p>
          <a:p>
            <a:r>
              <a:rPr lang="en-US" sz="1400" dirty="0" smtClean="0"/>
              <a:t>Internal Auditing</a:t>
            </a:r>
          </a:p>
          <a:p>
            <a:r>
              <a:rPr lang="en-US" sz="1400" dirty="0" smtClean="0"/>
              <a:t>JAVA</a:t>
            </a:r>
          </a:p>
          <a:p>
            <a:r>
              <a:rPr lang="en-US" sz="1400" dirty="0" smtClean="0"/>
              <a:t>LINUX</a:t>
            </a:r>
          </a:p>
          <a:p>
            <a:r>
              <a:rPr lang="en-US" sz="1400" dirty="0" smtClean="0"/>
              <a:t>Malware Analysis</a:t>
            </a:r>
          </a:p>
          <a:p>
            <a:r>
              <a:rPr lang="en-US" sz="1400" dirty="0" smtClean="0"/>
              <a:t>Network Security</a:t>
            </a:r>
          </a:p>
          <a:p>
            <a:r>
              <a:rPr lang="en-US" sz="1400" dirty="0" smtClean="0"/>
              <a:t>Oracle</a:t>
            </a:r>
          </a:p>
          <a:p>
            <a:r>
              <a:rPr lang="en-US" sz="1400" dirty="0" smtClean="0"/>
              <a:t>Project Management</a:t>
            </a:r>
          </a:p>
          <a:p>
            <a:r>
              <a:rPr lang="en-US" sz="1400" dirty="0" smtClean="0"/>
              <a:t>Python</a:t>
            </a:r>
          </a:p>
          <a:p>
            <a:r>
              <a:rPr lang="en-US" sz="1400" dirty="0" smtClean="0"/>
              <a:t>Risk Assessment</a:t>
            </a:r>
          </a:p>
          <a:p>
            <a:r>
              <a:rPr lang="en-US" sz="1400" dirty="0" smtClean="0"/>
              <a:t>Risk Management</a:t>
            </a:r>
          </a:p>
          <a:p>
            <a:r>
              <a:rPr lang="en-US" sz="1400" dirty="0" smtClean="0"/>
              <a:t>Sarbanes-Oxley (SOX)</a:t>
            </a:r>
          </a:p>
          <a:p>
            <a:r>
              <a:rPr lang="en-US" sz="1400" dirty="0" smtClean="0"/>
              <a:t>Scanners</a:t>
            </a:r>
          </a:p>
          <a:p>
            <a:r>
              <a:rPr lang="en-US" sz="1400" dirty="0" smtClean="0"/>
              <a:t>Security Operations</a:t>
            </a:r>
          </a:p>
          <a:p>
            <a:r>
              <a:rPr lang="en-US" sz="1400" dirty="0" smtClean="0"/>
              <a:t>Software Development</a:t>
            </a:r>
          </a:p>
          <a:p>
            <a:r>
              <a:rPr lang="en-US" sz="1400" dirty="0" smtClean="0"/>
              <a:t>SQL</a:t>
            </a:r>
          </a:p>
          <a:p>
            <a:r>
              <a:rPr lang="en-US" sz="1400" dirty="0" smtClean="0"/>
              <a:t>Technical Support</a:t>
            </a:r>
          </a:p>
          <a:p>
            <a:r>
              <a:rPr lang="en-US" sz="1400" dirty="0" smtClean="0"/>
              <a:t>UNIX</a:t>
            </a:r>
            <a:endParaRPr lang="en-US" sz="1400" dirty="0"/>
          </a:p>
        </p:txBody>
      </p:sp>
      <p:sp>
        <p:nvSpPr>
          <p:cNvPr id="7" name="Date Placeholder 6"/>
          <p:cNvSpPr>
            <a:spLocks noGrp="1"/>
          </p:cNvSpPr>
          <p:nvPr>
            <p:ph type="dt" sz="half" idx="10"/>
          </p:nvPr>
        </p:nvSpPr>
        <p:spPr/>
        <p:txBody>
          <a:bodyPr/>
          <a:lstStyle/>
          <a:p>
            <a:r>
              <a:rPr lang="en-US" dirty="0" smtClean="0"/>
              <a:t>12/5/17</a:t>
            </a:r>
            <a:endParaRPr lang="en-US" dirty="0"/>
          </a:p>
        </p:txBody>
      </p:sp>
      <p:sp>
        <p:nvSpPr>
          <p:cNvPr id="8" name="Footer Placeholder 7"/>
          <p:cNvSpPr>
            <a:spLocks noGrp="1"/>
          </p:cNvSpPr>
          <p:nvPr>
            <p:ph type="ftr" sz="quarter" idx="11"/>
          </p:nvPr>
        </p:nvSpPr>
        <p:spPr/>
        <p:txBody>
          <a:bodyPr/>
          <a:lstStyle/>
          <a:p>
            <a:r>
              <a:rPr lang="en-US" dirty="0" smtClean="0"/>
              <a:t>#AZCyberTalent | AZCyberTalent.com </a:t>
            </a:r>
            <a:endParaRPr lang="en-US" dirty="0"/>
          </a:p>
        </p:txBody>
      </p:sp>
      <p:sp>
        <p:nvSpPr>
          <p:cNvPr id="9" name="Slide Number Placeholder 8"/>
          <p:cNvSpPr>
            <a:spLocks noGrp="1"/>
          </p:cNvSpPr>
          <p:nvPr>
            <p:ph type="sldNum" sz="quarter" idx="12"/>
          </p:nvPr>
        </p:nvSpPr>
        <p:spPr/>
        <p:txBody>
          <a:bodyPr/>
          <a:lstStyle/>
          <a:p>
            <a:fld id="{A3E10DA2-1BBC-8446-B8BC-BB717CE35313}" type="slidenum">
              <a:rPr lang="en-US" smtClean="0"/>
              <a:t>10</a:t>
            </a:fld>
            <a:endParaRPr lang="en-US" dirty="0"/>
          </a:p>
        </p:txBody>
      </p:sp>
    </p:spTree>
    <p:extLst>
      <p:ext uri="{BB962C8B-B14F-4D97-AF65-F5344CB8AC3E}">
        <p14:creationId xmlns:p14="http://schemas.microsoft.com/office/powerpoint/2010/main" val="34354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SEE A </a:t>
            </a:r>
            <a:r>
              <a:rPr lang="en-US" dirty="0">
                <a:solidFill>
                  <a:srgbClr val="FF9800"/>
                </a:solidFill>
              </a:rPr>
              <a:t>DAY IN THE LIFE </a:t>
            </a:r>
            <a:r>
              <a:rPr lang="en-US" dirty="0"/>
              <a:t>OF A CYBER PROFESSIONAL</a:t>
            </a:r>
            <a:r>
              <a:rPr lang="en-US" dirty="0" smtClean="0">
                <a:effectLst/>
              </a:rPr>
              <a:t> </a:t>
            </a:r>
            <a:endParaRPr lang="en-US" dirty="0"/>
          </a:p>
        </p:txBody>
      </p:sp>
      <p:pic>
        <p:nvPicPr>
          <p:cNvPr id="10" name="Content Placeholder 9" descr="Screenshot 2017-10-10 06.55.31.png">
            <a:hlinkClick r:id="rId2"/>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t="-41424" b="-41424"/>
          <a:stretch>
            <a:fillRect/>
          </a:stretch>
        </p:blipFill>
        <p:spPr/>
      </p:pic>
      <p:pic>
        <p:nvPicPr>
          <p:cNvPr id="11" name="Content Placeholder 10" descr="Screenshot 2017-10-10 06.55.46.png">
            <a:hlinkClick r:id="rId2"/>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t="-43336" b="-43336"/>
          <a:stretch>
            <a:fillRect/>
          </a:stretch>
        </p:blipFill>
        <p:spPr/>
      </p:pic>
      <p:sp>
        <p:nvSpPr>
          <p:cNvPr id="7" name="Date Placeholder 6"/>
          <p:cNvSpPr>
            <a:spLocks noGrp="1"/>
          </p:cNvSpPr>
          <p:nvPr>
            <p:ph type="dt" sz="half" idx="10"/>
          </p:nvPr>
        </p:nvSpPr>
        <p:spPr/>
        <p:txBody>
          <a:bodyPr/>
          <a:lstStyle/>
          <a:p>
            <a:r>
              <a:rPr lang="en-US" dirty="0" smtClean="0"/>
              <a:t>12/5/17</a:t>
            </a:r>
            <a:endParaRPr lang="en-US" dirty="0"/>
          </a:p>
        </p:txBody>
      </p:sp>
      <p:sp>
        <p:nvSpPr>
          <p:cNvPr id="8" name="Footer Placeholder 7"/>
          <p:cNvSpPr>
            <a:spLocks noGrp="1"/>
          </p:cNvSpPr>
          <p:nvPr>
            <p:ph type="ftr" sz="quarter" idx="11"/>
          </p:nvPr>
        </p:nvSpPr>
        <p:spPr/>
        <p:txBody>
          <a:bodyPr/>
          <a:lstStyle/>
          <a:p>
            <a:r>
              <a:rPr lang="en-US" dirty="0" smtClean="0"/>
              <a:t>#AZCyberTalent | AZCyberTalent.com </a:t>
            </a:r>
            <a:endParaRPr lang="en-US" dirty="0"/>
          </a:p>
        </p:txBody>
      </p:sp>
      <p:sp>
        <p:nvSpPr>
          <p:cNvPr id="9" name="Slide Number Placeholder 8"/>
          <p:cNvSpPr>
            <a:spLocks noGrp="1"/>
          </p:cNvSpPr>
          <p:nvPr>
            <p:ph type="sldNum" sz="quarter" idx="12"/>
          </p:nvPr>
        </p:nvSpPr>
        <p:spPr/>
        <p:txBody>
          <a:bodyPr/>
          <a:lstStyle/>
          <a:p>
            <a:fld id="{A3E10DA2-1BBC-8446-B8BC-BB717CE35313}" type="slidenum">
              <a:rPr lang="en-US" smtClean="0"/>
              <a:t>11</a:t>
            </a:fld>
            <a:endParaRPr lang="en-US" dirty="0"/>
          </a:p>
        </p:txBody>
      </p:sp>
    </p:spTree>
    <p:extLst>
      <p:ext uri="{BB962C8B-B14F-4D97-AF65-F5344CB8AC3E}">
        <p14:creationId xmlns:p14="http://schemas.microsoft.com/office/powerpoint/2010/main" val="78272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AZ Cybersecurity EMPLOYERS</a:t>
            </a:r>
            <a:endParaRPr lang="en-US" dirty="0"/>
          </a:p>
        </p:txBody>
      </p:sp>
      <p:sp>
        <p:nvSpPr>
          <p:cNvPr id="10" name="Content Placeholder 9"/>
          <p:cNvSpPr>
            <a:spLocks noGrp="1"/>
          </p:cNvSpPr>
          <p:nvPr>
            <p:ph idx="1"/>
          </p:nvPr>
        </p:nvSpPr>
        <p:spPr>
          <a:xfrm>
            <a:off x="327527" y="1337430"/>
            <a:ext cx="8488947" cy="2539414"/>
          </a:xfrm>
        </p:spPr>
        <p:txBody>
          <a:bodyPr numCol="4" spcCol="182880">
            <a:noAutofit/>
          </a:bodyPr>
          <a:lstStyle/>
          <a:p>
            <a:r>
              <a:rPr lang="en-US" sz="1600" dirty="0" smtClean="0"/>
              <a:t>American Express </a:t>
            </a:r>
          </a:p>
          <a:p>
            <a:r>
              <a:rPr lang="en-US" sz="1600" dirty="0" smtClean="0"/>
              <a:t>Arizona Public Service </a:t>
            </a:r>
          </a:p>
          <a:p>
            <a:r>
              <a:rPr lang="en-US" sz="1600" dirty="0" smtClean="0"/>
              <a:t>Avnet</a:t>
            </a:r>
          </a:p>
          <a:p>
            <a:r>
              <a:rPr lang="en-US" sz="1600" dirty="0" smtClean="0"/>
              <a:t>Banner Health </a:t>
            </a:r>
          </a:p>
          <a:p>
            <a:r>
              <a:rPr lang="en-US" sz="1600" dirty="0" smtClean="0"/>
              <a:t>BeyondTrust </a:t>
            </a:r>
          </a:p>
          <a:p>
            <a:r>
              <a:rPr lang="en-US" sz="1600" dirty="0" smtClean="0"/>
              <a:t>Charles Schwab</a:t>
            </a:r>
          </a:p>
          <a:p>
            <a:r>
              <a:rPr lang="en-US" sz="1600" dirty="0" smtClean="0"/>
              <a:t>City of Phoenix</a:t>
            </a:r>
          </a:p>
          <a:p>
            <a:r>
              <a:rPr lang="en-US" sz="1600" dirty="0" smtClean="0"/>
              <a:t>Continuum GRC </a:t>
            </a:r>
          </a:p>
          <a:p>
            <a:r>
              <a:rPr lang="en-US" sz="1600" dirty="0" smtClean="0"/>
              <a:t>Cox Communications </a:t>
            </a:r>
          </a:p>
          <a:p>
            <a:r>
              <a:rPr lang="en-US" sz="1600" dirty="0" smtClean="0"/>
              <a:t>Dignity Health</a:t>
            </a:r>
          </a:p>
          <a:p>
            <a:r>
              <a:rPr lang="en-US" sz="1600" dirty="0" smtClean="0"/>
              <a:t>Freeport-McMoRan Copper &amp; Gold </a:t>
            </a:r>
          </a:p>
          <a:p>
            <a:r>
              <a:rPr lang="en-US" sz="1600" dirty="0" smtClean="0"/>
              <a:t>GoDaddy</a:t>
            </a:r>
          </a:p>
          <a:p>
            <a:r>
              <a:rPr lang="en-US" sz="1600" dirty="0" smtClean="0"/>
              <a:t>Honeywell Aerospace</a:t>
            </a:r>
          </a:p>
          <a:p>
            <a:r>
              <a:rPr lang="en-US" sz="1600" dirty="0" smtClean="0"/>
              <a:t>Honor Health </a:t>
            </a:r>
          </a:p>
          <a:p>
            <a:r>
              <a:rPr lang="en-US" sz="1600" dirty="0" smtClean="0"/>
              <a:t>LifeLock</a:t>
            </a:r>
          </a:p>
          <a:p>
            <a:r>
              <a:rPr lang="en-US" sz="1600" dirty="0" smtClean="0"/>
              <a:t>Maricopa County </a:t>
            </a:r>
          </a:p>
          <a:p>
            <a:r>
              <a:rPr lang="en-US" sz="1600" dirty="0" smtClean="0"/>
              <a:t>Mosaic451 </a:t>
            </a:r>
          </a:p>
          <a:p>
            <a:r>
              <a:rPr lang="en-US" sz="1600" dirty="0" smtClean="0"/>
              <a:t>Paypal </a:t>
            </a:r>
          </a:p>
          <a:p>
            <a:r>
              <a:rPr lang="en-US" sz="1600" dirty="0" smtClean="0"/>
              <a:t>Salt River Project </a:t>
            </a:r>
          </a:p>
          <a:p>
            <a:r>
              <a:rPr lang="en-US" sz="1600" dirty="0" smtClean="0"/>
              <a:t>State of Arizona </a:t>
            </a:r>
          </a:p>
          <a:p>
            <a:r>
              <a:rPr lang="en-US" sz="1600" dirty="0" smtClean="0"/>
              <a:t>Trusona </a:t>
            </a:r>
          </a:p>
          <a:p>
            <a:r>
              <a:rPr lang="en-US" sz="1600" dirty="0" smtClean="0"/>
              <a:t>Terra Verde</a:t>
            </a:r>
          </a:p>
          <a:p>
            <a:r>
              <a:rPr lang="en-US" sz="1600" dirty="0" smtClean="0"/>
              <a:t>Tucson Electric Power</a:t>
            </a:r>
          </a:p>
          <a:p>
            <a:r>
              <a:rPr lang="en-US" sz="1600" dirty="0" smtClean="0"/>
              <a:t>USAA </a:t>
            </a:r>
          </a:p>
          <a:p>
            <a:r>
              <a:rPr lang="en-US" sz="1600" dirty="0" smtClean="0"/>
              <a:t>Wells Fargo </a:t>
            </a:r>
          </a:p>
          <a:p>
            <a:r>
              <a:rPr lang="en-US" sz="1600" dirty="0" smtClean="0"/>
              <a:t>Among many others</a:t>
            </a:r>
            <a:endParaRPr lang="en-US" sz="1600" dirty="0"/>
          </a:p>
        </p:txBody>
      </p:sp>
      <p:sp>
        <p:nvSpPr>
          <p:cNvPr id="7" name="Date Placeholder 6"/>
          <p:cNvSpPr>
            <a:spLocks noGrp="1"/>
          </p:cNvSpPr>
          <p:nvPr>
            <p:ph type="dt" sz="half" idx="10"/>
          </p:nvPr>
        </p:nvSpPr>
        <p:spPr/>
        <p:txBody>
          <a:bodyPr/>
          <a:lstStyle/>
          <a:p>
            <a:r>
              <a:rPr lang="en-US" dirty="0" smtClean="0"/>
              <a:t>12/5/17</a:t>
            </a:r>
            <a:endParaRPr lang="en-US" dirty="0"/>
          </a:p>
        </p:txBody>
      </p:sp>
      <p:sp>
        <p:nvSpPr>
          <p:cNvPr id="8" name="Footer Placeholder 7"/>
          <p:cNvSpPr>
            <a:spLocks noGrp="1"/>
          </p:cNvSpPr>
          <p:nvPr>
            <p:ph type="ftr" sz="quarter" idx="11"/>
          </p:nvPr>
        </p:nvSpPr>
        <p:spPr/>
        <p:txBody>
          <a:bodyPr/>
          <a:lstStyle/>
          <a:p>
            <a:r>
              <a:rPr lang="en-US" dirty="0" smtClean="0"/>
              <a:t>#AZCyberTalent | AZCyberTalent.com </a:t>
            </a:r>
            <a:endParaRPr lang="en-US" dirty="0"/>
          </a:p>
        </p:txBody>
      </p:sp>
      <p:sp>
        <p:nvSpPr>
          <p:cNvPr id="9" name="Slide Number Placeholder 8"/>
          <p:cNvSpPr>
            <a:spLocks noGrp="1"/>
          </p:cNvSpPr>
          <p:nvPr>
            <p:ph type="sldNum" sz="quarter" idx="12"/>
          </p:nvPr>
        </p:nvSpPr>
        <p:spPr/>
        <p:txBody>
          <a:bodyPr/>
          <a:lstStyle/>
          <a:p>
            <a:fld id="{A3E10DA2-1BBC-8446-B8BC-BB717CE35313}" type="slidenum">
              <a:rPr lang="en-US" smtClean="0"/>
              <a:t>12</a:t>
            </a:fld>
            <a:endParaRPr lang="en-US" dirty="0"/>
          </a:p>
        </p:txBody>
      </p:sp>
      <p:pic>
        <p:nvPicPr>
          <p:cNvPr id="12" name="Picture 11" descr="board-2528407_128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957052"/>
            <a:ext cx="9144000" cy="2900947"/>
          </a:xfrm>
          <a:prstGeom prst="rect">
            <a:avLst/>
          </a:prstGeom>
        </p:spPr>
      </p:pic>
    </p:spTree>
    <p:extLst>
      <p:ext uri="{BB962C8B-B14F-4D97-AF65-F5344CB8AC3E}">
        <p14:creationId xmlns:p14="http://schemas.microsoft.com/office/powerpoint/2010/main" val="131767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2398" y="999148"/>
            <a:ext cx="2277979" cy="2277979"/>
          </a:xfrm>
          <a:prstGeom prst="rect">
            <a:avLst/>
          </a:prstGeom>
        </p:spPr>
      </p:pic>
      <p:pic>
        <p:nvPicPr>
          <p:cNvPr id="12" name="Picture 11" descr="asu_sunburst_rgb_maroongold_600pp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91" y="1315137"/>
            <a:ext cx="2804018" cy="1646000"/>
          </a:xfrm>
          <a:prstGeom prst="rect">
            <a:avLst/>
          </a:prstGeom>
        </p:spPr>
      </p:pic>
      <p:pic>
        <p:nvPicPr>
          <p:cNvPr id="18" name="Picture 17" descr="Primary-in-NAU-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307" y="1200298"/>
            <a:ext cx="3636211" cy="1875679"/>
          </a:xfrm>
          <a:prstGeom prst="rect">
            <a:avLst/>
          </a:prstGeom>
        </p:spPr>
      </p:pic>
      <p:sp>
        <p:nvSpPr>
          <p:cNvPr id="2" name="Title 1"/>
          <p:cNvSpPr>
            <a:spLocks noGrp="1"/>
          </p:cNvSpPr>
          <p:nvPr>
            <p:ph type="title"/>
          </p:nvPr>
        </p:nvSpPr>
        <p:spPr/>
        <p:txBody>
          <a:bodyPr>
            <a:normAutofit/>
          </a:bodyPr>
          <a:lstStyle/>
          <a:p>
            <a:r>
              <a:rPr lang="en-US" dirty="0" smtClean="0"/>
              <a:t>AZ Cybersecurity</a:t>
            </a:r>
            <a:r>
              <a:rPr lang="en-US" dirty="0"/>
              <a:t> </a:t>
            </a:r>
            <a:r>
              <a:rPr lang="en-US" dirty="0" smtClean="0"/>
              <a:t>EDUCATORS</a:t>
            </a:r>
            <a:endParaRPr lang="en-US" dirty="0"/>
          </a:p>
        </p:txBody>
      </p:sp>
      <p:sp>
        <p:nvSpPr>
          <p:cNvPr id="7" name="Date Placeholder 6"/>
          <p:cNvSpPr>
            <a:spLocks noGrp="1"/>
          </p:cNvSpPr>
          <p:nvPr>
            <p:ph type="dt" sz="half" idx="10"/>
          </p:nvPr>
        </p:nvSpPr>
        <p:spPr/>
        <p:txBody>
          <a:bodyPr/>
          <a:lstStyle/>
          <a:p>
            <a:r>
              <a:rPr lang="en-US" dirty="0" smtClean="0"/>
              <a:t>12/5/17</a:t>
            </a:r>
            <a:endParaRPr lang="en-US" dirty="0"/>
          </a:p>
        </p:txBody>
      </p:sp>
      <p:sp>
        <p:nvSpPr>
          <p:cNvPr id="8" name="Footer Placeholder 7"/>
          <p:cNvSpPr>
            <a:spLocks noGrp="1"/>
          </p:cNvSpPr>
          <p:nvPr>
            <p:ph type="ftr" sz="quarter" idx="11"/>
          </p:nvPr>
        </p:nvSpPr>
        <p:spPr/>
        <p:txBody>
          <a:bodyPr/>
          <a:lstStyle/>
          <a:p>
            <a:r>
              <a:rPr lang="en-US" dirty="0" smtClean="0"/>
              <a:t>#AZCyberTalent | AZCyberTalent.com </a:t>
            </a:r>
            <a:endParaRPr lang="en-US" dirty="0"/>
          </a:p>
        </p:txBody>
      </p:sp>
      <p:sp>
        <p:nvSpPr>
          <p:cNvPr id="9" name="Slide Number Placeholder 8"/>
          <p:cNvSpPr>
            <a:spLocks noGrp="1"/>
          </p:cNvSpPr>
          <p:nvPr>
            <p:ph type="sldNum" sz="quarter" idx="12"/>
          </p:nvPr>
        </p:nvSpPr>
        <p:spPr/>
        <p:txBody>
          <a:bodyPr/>
          <a:lstStyle/>
          <a:p>
            <a:fld id="{A3E10DA2-1BBC-8446-B8BC-BB717CE35313}" type="slidenum">
              <a:rPr lang="en-US" smtClean="0"/>
              <a:t>13</a:t>
            </a:fld>
            <a:endParaRPr lang="en-US" dirty="0"/>
          </a:p>
        </p:txBody>
      </p:sp>
      <p:pic>
        <p:nvPicPr>
          <p:cNvPr id="14" name="Picture 13" descr="embrey ridd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6561" y="5748215"/>
            <a:ext cx="3169652" cy="524433"/>
          </a:xfrm>
          <a:prstGeom prst="rect">
            <a:avLst/>
          </a:prstGeom>
        </p:spPr>
      </p:pic>
      <p:pic>
        <p:nvPicPr>
          <p:cNvPr id="15" name="Picture 14" descr="gcu-lope-logo-colo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974" y="4510316"/>
            <a:ext cx="2255253" cy="1090628"/>
          </a:xfrm>
          <a:prstGeom prst="rect">
            <a:avLst/>
          </a:prstGeom>
        </p:spPr>
      </p:pic>
      <p:pic>
        <p:nvPicPr>
          <p:cNvPr id="13" name="Picture 12" descr="cochis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44937" y="3115863"/>
            <a:ext cx="1612900" cy="1270000"/>
          </a:xfrm>
          <a:prstGeom prst="rect">
            <a:avLst/>
          </a:prstGeom>
        </p:spPr>
      </p:pic>
      <p:pic>
        <p:nvPicPr>
          <p:cNvPr id="16" name="Picture 15" descr="mcccd.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789" y="3467757"/>
            <a:ext cx="2629622" cy="566213"/>
          </a:xfrm>
          <a:prstGeom prst="rect">
            <a:avLst/>
          </a:prstGeom>
        </p:spPr>
      </p:pic>
      <p:pic>
        <p:nvPicPr>
          <p:cNvPr id="17" name="Picture 16" descr="pima.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8465" y="3441412"/>
            <a:ext cx="3515895" cy="618903"/>
          </a:xfrm>
          <a:prstGeom prst="rect">
            <a:avLst/>
          </a:prstGeom>
        </p:spPr>
      </p:pic>
      <p:pic>
        <p:nvPicPr>
          <p:cNvPr id="20" name="Picture 19" descr="uat.jpe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16463" y="4325247"/>
            <a:ext cx="1439899" cy="1460767"/>
          </a:xfrm>
          <a:prstGeom prst="rect">
            <a:avLst/>
          </a:prstGeom>
        </p:spPr>
      </p:pic>
      <p:pic>
        <p:nvPicPr>
          <p:cNvPr id="21" name="Picture 20" descr="univphx.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47480" y="4607686"/>
            <a:ext cx="2207814" cy="949360"/>
          </a:xfrm>
          <a:prstGeom prst="rect">
            <a:avLst/>
          </a:prstGeom>
        </p:spPr>
      </p:pic>
    </p:spTree>
    <p:extLst>
      <p:ext uri="{BB962C8B-B14F-4D97-AF65-F5344CB8AC3E}">
        <p14:creationId xmlns:p14="http://schemas.microsoft.com/office/powerpoint/2010/main" val="258420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Employers</a:t>
            </a:r>
            <a:endParaRPr lang="en-US" dirty="0"/>
          </a:p>
        </p:txBody>
      </p:sp>
      <p:sp>
        <p:nvSpPr>
          <p:cNvPr id="8" name="Text Placeholder 7"/>
          <p:cNvSpPr>
            <a:spLocks noGrp="1"/>
          </p:cNvSpPr>
          <p:nvPr>
            <p:ph type="body" idx="1"/>
          </p:nvPr>
        </p:nvSpPr>
        <p:spPr/>
        <p:txBody>
          <a:bodyPr/>
          <a:lstStyle/>
          <a:p>
            <a:r>
              <a:rPr lang="en-US" dirty="0">
                <a:solidFill>
                  <a:schemeClr val="bg1"/>
                </a:solidFill>
              </a:rPr>
              <a:t>If you’re concerned that the cybersecurity talent gap exposes vulnerabilities in your organization…If you believe that we need to find new ways to attract the talent that will be essential like never before…You have to be part of the solution</a:t>
            </a:r>
            <a:r>
              <a:rPr lang="en-US" dirty="0" smtClean="0">
                <a:solidFill>
                  <a:schemeClr val="bg1"/>
                </a:solidFill>
              </a:rPr>
              <a:t>.</a:t>
            </a:r>
            <a:endParaRPr lang="en-US" dirty="0">
              <a:solidFill>
                <a:schemeClr val="bg1"/>
              </a:solidFill>
            </a:endParaRPr>
          </a:p>
        </p:txBody>
      </p:sp>
      <p:sp>
        <p:nvSpPr>
          <p:cNvPr id="10" name="Date Placeholder 9"/>
          <p:cNvSpPr>
            <a:spLocks noGrp="1"/>
          </p:cNvSpPr>
          <p:nvPr>
            <p:ph type="dt" sz="half" idx="10"/>
          </p:nvPr>
        </p:nvSpPr>
        <p:spPr/>
        <p:txBody>
          <a:bodyPr/>
          <a:lstStyle/>
          <a:p>
            <a:r>
              <a:rPr lang="en-US" dirty="0" smtClean="0"/>
              <a:t>12/5/17</a:t>
            </a:r>
            <a:endParaRPr lang="en-US" dirty="0"/>
          </a:p>
        </p:txBody>
      </p:sp>
      <p:sp>
        <p:nvSpPr>
          <p:cNvPr id="11" name="Footer Placeholder 10"/>
          <p:cNvSpPr>
            <a:spLocks noGrp="1"/>
          </p:cNvSpPr>
          <p:nvPr>
            <p:ph type="ftr" sz="quarter" idx="11"/>
          </p:nvPr>
        </p:nvSpPr>
        <p:spPr/>
        <p:txBody>
          <a:bodyPr/>
          <a:lstStyle/>
          <a:p>
            <a:r>
              <a:rPr lang="en-US" dirty="0" smtClean="0"/>
              <a:t>#AZCyberTalent | AZCyberTalent.com </a:t>
            </a:r>
            <a:endParaRPr lang="en-US" dirty="0"/>
          </a:p>
        </p:txBody>
      </p:sp>
      <p:sp>
        <p:nvSpPr>
          <p:cNvPr id="12" name="Slide Number Placeholder 11"/>
          <p:cNvSpPr>
            <a:spLocks noGrp="1"/>
          </p:cNvSpPr>
          <p:nvPr>
            <p:ph type="sldNum" sz="quarter" idx="12"/>
          </p:nvPr>
        </p:nvSpPr>
        <p:spPr/>
        <p:txBody>
          <a:bodyPr/>
          <a:lstStyle/>
          <a:p>
            <a:fld id="{A3E10DA2-1BBC-8446-B8BC-BB717CE35313}" type="slidenum">
              <a:rPr lang="en-US" smtClean="0"/>
              <a:t>14</a:t>
            </a:fld>
            <a:endParaRPr lang="en-US" dirty="0"/>
          </a:p>
        </p:txBody>
      </p:sp>
    </p:spTree>
    <p:extLst>
      <p:ext uri="{BB962C8B-B14F-4D97-AF65-F5344CB8AC3E}">
        <p14:creationId xmlns:p14="http://schemas.microsoft.com/office/powerpoint/2010/main" val="258895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HEAR WHAT YOUR PROSPECTIVE EMPLOYEES SAY</a:t>
            </a:r>
            <a:endParaRPr lang="en-US" dirty="0"/>
          </a:p>
        </p:txBody>
      </p:sp>
      <p:sp>
        <p:nvSpPr>
          <p:cNvPr id="10" name="Content Placeholder 9"/>
          <p:cNvSpPr>
            <a:spLocks noGrp="1"/>
          </p:cNvSpPr>
          <p:nvPr>
            <p:ph sz="half" idx="2"/>
          </p:nvPr>
        </p:nvSpPr>
        <p:spPr/>
        <p:txBody>
          <a:bodyPr>
            <a:normAutofit/>
          </a:bodyPr>
          <a:lstStyle/>
          <a:p>
            <a:pPr marL="0" indent="0">
              <a:buNone/>
            </a:pPr>
            <a:r>
              <a:rPr lang="en-US" sz="1600" dirty="0" smtClean="0"/>
              <a:t>In June 2017 the AZ Cybersecurity Workforce Collaborative surveyed students, employees, employers, and educators to get a sense of what’s known (or not known) about the cybersecurity ecosystem in Arizona – and to understand the kinds of challenges that are being faced in the industry here. We received 217 responses, including 48 from employers, 52 from educators and workforce partners, and 117 from students and employees.</a:t>
            </a:r>
            <a:endParaRPr lang="en-US" sz="1600" dirty="0"/>
          </a:p>
        </p:txBody>
      </p:sp>
      <p:sp>
        <p:nvSpPr>
          <p:cNvPr id="11" name="Text Placeholder 10"/>
          <p:cNvSpPr>
            <a:spLocks noGrp="1"/>
          </p:cNvSpPr>
          <p:nvPr>
            <p:ph type="body" sz="quarter" idx="3"/>
          </p:nvPr>
        </p:nvSpPr>
        <p:spPr/>
        <p:txBody>
          <a:bodyPr>
            <a:noAutofit/>
          </a:bodyPr>
          <a:lstStyle/>
          <a:p>
            <a:r>
              <a:rPr lang="en-US" sz="1600" b="0" dirty="0" smtClean="0">
                <a:latin typeface="Roboto Medium"/>
                <a:cs typeface="Roboto Medium"/>
              </a:rPr>
              <a:t>What matters most as your prospective employees think about their careers</a:t>
            </a:r>
            <a:endParaRPr lang="en-US" sz="1600" b="0" dirty="0">
              <a:latin typeface="Roboto Medium"/>
              <a:cs typeface="Roboto Medium"/>
            </a:endParaRPr>
          </a:p>
        </p:txBody>
      </p:sp>
      <p:pic>
        <p:nvPicPr>
          <p:cNvPr id="13" name="Content Placeholder 12" descr="Screenshot 2017-10-10 06.46.22.png"/>
          <p:cNvPicPr>
            <a:picLocks noGrp="1" noChangeAspect="1"/>
          </p:cNvPicPr>
          <p:nvPr>
            <p:ph sz="quarter" idx="4"/>
          </p:nvPr>
        </p:nvPicPr>
        <p:blipFill>
          <a:blip r:embed="rId2" cstate="email">
            <a:extLst>
              <a:ext uri="{28A0092B-C50C-407E-A947-70E740481C1C}">
                <a14:useLocalDpi xmlns:a14="http://schemas.microsoft.com/office/drawing/2010/main"/>
              </a:ext>
            </a:extLst>
          </a:blip>
          <a:srcRect l="-6900" r="-6900"/>
          <a:stretch>
            <a:fillRect/>
          </a:stretch>
        </p:blipFill>
        <p:spPr/>
      </p:pic>
      <p:sp>
        <p:nvSpPr>
          <p:cNvPr id="6" name="Date Placeholder 5"/>
          <p:cNvSpPr>
            <a:spLocks noGrp="1"/>
          </p:cNvSpPr>
          <p:nvPr>
            <p:ph type="dt" sz="half" idx="10"/>
          </p:nvPr>
        </p:nvSpPr>
        <p:spPr/>
        <p:txBody>
          <a:bodyPr/>
          <a:lstStyle/>
          <a:p>
            <a:r>
              <a:rPr lang="en-US" dirty="0" smtClean="0"/>
              <a:t>12/5/17</a:t>
            </a:r>
            <a:endParaRPr lang="en-US" dirty="0"/>
          </a:p>
        </p:txBody>
      </p:sp>
      <p:sp>
        <p:nvSpPr>
          <p:cNvPr id="7" name="Footer Placeholder 6"/>
          <p:cNvSpPr>
            <a:spLocks noGrp="1"/>
          </p:cNvSpPr>
          <p:nvPr>
            <p:ph type="ftr" sz="quarter" idx="11"/>
          </p:nvPr>
        </p:nvSpPr>
        <p:spPr/>
        <p:txBody>
          <a:bodyPr/>
          <a:lstStyle/>
          <a:p>
            <a:r>
              <a:rPr lang="en-US" dirty="0" smtClean="0"/>
              <a:t>#AZCyberTalent | AZCyberTalent.com </a:t>
            </a:r>
            <a:endParaRPr lang="en-US" dirty="0"/>
          </a:p>
        </p:txBody>
      </p:sp>
      <p:sp>
        <p:nvSpPr>
          <p:cNvPr id="8" name="Slide Number Placeholder 7"/>
          <p:cNvSpPr>
            <a:spLocks noGrp="1"/>
          </p:cNvSpPr>
          <p:nvPr>
            <p:ph type="sldNum" sz="quarter" idx="12"/>
          </p:nvPr>
        </p:nvSpPr>
        <p:spPr/>
        <p:txBody>
          <a:bodyPr/>
          <a:lstStyle/>
          <a:p>
            <a:fld id="{A3E10DA2-1BBC-8446-B8BC-BB717CE35313}" type="slidenum">
              <a:rPr lang="en-US" smtClean="0"/>
              <a:t>15</a:t>
            </a:fld>
            <a:endParaRPr lang="en-US" dirty="0"/>
          </a:p>
        </p:txBody>
      </p:sp>
    </p:spTree>
    <p:extLst>
      <p:ext uri="{BB962C8B-B14F-4D97-AF65-F5344CB8AC3E}">
        <p14:creationId xmlns:p14="http://schemas.microsoft.com/office/powerpoint/2010/main" val="204885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HEAR WHAT YOUR PROSPECTIVE EMPLOYEES SAY</a:t>
            </a:r>
            <a:endParaRPr lang="en-US" dirty="0"/>
          </a:p>
        </p:txBody>
      </p:sp>
      <p:sp>
        <p:nvSpPr>
          <p:cNvPr id="20" name="Text Placeholder 19"/>
          <p:cNvSpPr>
            <a:spLocks noGrp="1"/>
          </p:cNvSpPr>
          <p:nvPr>
            <p:ph type="body" idx="1"/>
          </p:nvPr>
        </p:nvSpPr>
        <p:spPr>
          <a:xfrm>
            <a:off x="457200" y="2109951"/>
            <a:ext cx="4040188" cy="639762"/>
          </a:xfrm>
        </p:spPr>
        <p:txBody>
          <a:bodyPr>
            <a:noAutofit/>
          </a:bodyPr>
          <a:lstStyle/>
          <a:p>
            <a:r>
              <a:rPr lang="en-US" sz="1600" b="0" dirty="0" smtClean="0">
                <a:latin typeface="Roboto Medium"/>
                <a:cs typeface="Roboto Medium"/>
              </a:rPr>
              <a:t>How likely your prospective employees are to actually pursue a career in cybersecurity</a:t>
            </a:r>
          </a:p>
        </p:txBody>
      </p:sp>
      <p:sp>
        <p:nvSpPr>
          <p:cNvPr id="22" name="Content Placeholder 21"/>
          <p:cNvSpPr>
            <a:spLocks noGrp="1"/>
          </p:cNvSpPr>
          <p:nvPr>
            <p:ph sz="quarter" idx="4"/>
          </p:nvPr>
        </p:nvSpPr>
        <p:spPr>
          <a:xfrm>
            <a:off x="4645025" y="2281819"/>
            <a:ext cx="4041775" cy="3951288"/>
          </a:xfrm>
        </p:spPr>
        <p:txBody>
          <a:bodyPr>
            <a:normAutofit/>
          </a:bodyPr>
          <a:lstStyle/>
          <a:p>
            <a:r>
              <a:rPr lang="en-US" sz="1600" dirty="0">
                <a:solidFill>
                  <a:srgbClr val="444444"/>
                </a:solidFill>
              </a:rPr>
              <a:t>“I am excited to work in the fast paced IT world. I feel a part of something bigger, you soak up knowledge and it’s a heady </a:t>
            </a:r>
            <a:r>
              <a:rPr lang="en-US" sz="1600" dirty="0" smtClean="0">
                <a:solidFill>
                  <a:srgbClr val="444444"/>
                </a:solidFill>
              </a:rPr>
              <a:t>feeling</a:t>
            </a:r>
          </a:p>
          <a:p>
            <a:r>
              <a:rPr lang="en-US" sz="1600" dirty="0">
                <a:solidFill>
                  <a:srgbClr val="444444"/>
                </a:solidFill>
              </a:rPr>
              <a:t>“I’m very curious and I want to try it out to see if I’ll like it. I heard cyber security was a new thing going on in the IT field.</a:t>
            </a:r>
            <a:r>
              <a:rPr lang="en-US" sz="1600" dirty="0" smtClean="0">
                <a:solidFill>
                  <a:srgbClr val="444444"/>
                </a:solidFill>
              </a:rPr>
              <a:t>”</a:t>
            </a:r>
          </a:p>
          <a:p>
            <a:r>
              <a:rPr lang="en-US" sz="1600" dirty="0">
                <a:solidFill>
                  <a:srgbClr val="444444"/>
                </a:solidFill>
              </a:rPr>
              <a:t>“It’s challenging and interesting and likely to remain in demand.”</a:t>
            </a:r>
          </a:p>
          <a:p>
            <a:endParaRPr lang="en-US" sz="1600" dirty="0">
              <a:solidFill>
                <a:srgbClr val="444444"/>
              </a:solidFill>
            </a:endParaRPr>
          </a:p>
          <a:p>
            <a:endParaRPr lang="en-US" sz="1600" dirty="0">
              <a:solidFill>
                <a:srgbClr val="444444"/>
              </a:solidFill>
            </a:endParaRPr>
          </a:p>
        </p:txBody>
      </p:sp>
      <p:sp>
        <p:nvSpPr>
          <p:cNvPr id="6" name="Date Placeholder 5"/>
          <p:cNvSpPr>
            <a:spLocks noGrp="1"/>
          </p:cNvSpPr>
          <p:nvPr>
            <p:ph type="dt" sz="half" idx="10"/>
          </p:nvPr>
        </p:nvSpPr>
        <p:spPr/>
        <p:txBody>
          <a:bodyPr/>
          <a:lstStyle/>
          <a:p>
            <a:r>
              <a:rPr lang="en-US" dirty="0" smtClean="0"/>
              <a:t>12/5/17</a:t>
            </a:r>
            <a:endParaRPr lang="en-US" dirty="0"/>
          </a:p>
        </p:txBody>
      </p:sp>
      <p:sp>
        <p:nvSpPr>
          <p:cNvPr id="7" name="Footer Placeholder 6"/>
          <p:cNvSpPr>
            <a:spLocks noGrp="1"/>
          </p:cNvSpPr>
          <p:nvPr>
            <p:ph type="ftr" sz="quarter" idx="11"/>
          </p:nvPr>
        </p:nvSpPr>
        <p:spPr/>
        <p:txBody>
          <a:bodyPr/>
          <a:lstStyle/>
          <a:p>
            <a:r>
              <a:rPr lang="en-US" dirty="0" smtClean="0"/>
              <a:t>#AZCyberTalent | AZCyberTalent.com </a:t>
            </a:r>
            <a:endParaRPr lang="en-US" dirty="0"/>
          </a:p>
        </p:txBody>
      </p:sp>
      <p:sp>
        <p:nvSpPr>
          <p:cNvPr id="8" name="Slide Number Placeholder 7"/>
          <p:cNvSpPr>
            <a:spLocks noGrp="1"/>
          </p:cNvSpPr>
          <p:nvPr>
            <p:ph type="sldNum" sz="quarter" idx="12"/>
          </p:nvPr>
        </p:nvSpPr>
        <p:spPr/>
        <p:txBody>
          <a:bodyPr/>
          <a:lstStyle/>
          <a:p>
            <a:fld id="{A3E10DA2-1BBC-8446-B8BC-BB717CE35313}" type="slidenum">
              <a:rPr lang="en-US" smtClean="0"/>
              <a:t>16</a:t>
            </a:fld>
            <a:endParaRPr lang="en-US" dirty="0"/>
          </a:p>
        </p:txBody>
      </p:sp>
      <p:pic>
        <p:nvPicPr>
          <p:cNvPr id="23" name="Content Placeholder 22" descr="Screenshot 2017-10-10 06.47.29.png"/>
          <p:cNvPicPr>
            <a:picLocks noGrp="1" noChangeAspect="1"/>
          </p:cNvPicPr>
          <p:nvPr>
            <p:ph sz="half" idx="2"/>
          </p:nvPr>
        </p:nvPicPr>
        <p:blipFill>
          <a:blip r:embed="rId2" cstate="email">
            <a:extLst>
              <a:ext uri="{28A0092B-C50C-407E-A947-70E740481C1C}">
                <a14:useLocalDpi xmlns:a14="http://schemas.microsoft.com/office/drawing/2010/main"/>
              </a:ext>
            </a:extLst>
          </a:blip>
          <a:srcRect t="-42029" b="-42029"/>
          <a:stretch>
            <a:fillRect/>
          </a:stretch>
        </p:blipFill>
        <p:spPr>
          <a:xfrm>
            <a:off x="457200" y="2281819"/>
            <a:ext cx="4040188" cy="3951288"/>
          </a:xfrm>
          <a:prstGeom prst="rect">
            <a:avLst/>
          </a:prstGeom>
        </p:spPr>
      </p:pic>
    </p:spTree>
    <p:extLst>
      <p:ext uri="{BB962C8B-B14F-4D97-AF65-F5344CB8AC3E}">
        <p14:creationId xmlns:p14="http://schemas.microsoft.com/office/powerpoint/2010/main" val="194551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 WORK-LIKE EXPERIENCES</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Helping fill the cybersecurity talent pool can be as simple as speaking at your local high school’s career night or as involved as offering apprenticeships – and lots in between. The continuum of work-like experiences includes:</a:t>
            </a:r>
          </a:p>
          <a:p>
            <a:pPr lvl="1"/>
            <a:r>
              <a:rPr lang="en-US" sz="1600" dirty="0" smtClean="0"/>
              <a:t>Company tours</a:t>
            </a:r>
          </a:p>
          <a:p>
            <a:pPr lvl="1"/>
            <a:r>
              <a:rPr lang="en-US" sz="1600" dirty="0" smtClean="0"/>
              <a:t>Guest lecturers</a:t>
            </a:r>
          </a:p>
          <a:p>
            <a:pPr lvl="1"/>
            <a:r>
              <a:rPr lang="en-US" sz="1600" dirty="0" smtClean="0"/>
              <a:t>Career fairs</a:t>
            </a:r>
          </a:p>
          <a:p>
            <a:pPr lvl="1"/>
            <a:r>
              <a:rPr lang="en-US" sz="1600" dirty="0" smtClean="0"/>
              <a:t>Hackathons</a:t>
            </a:r>
          </a:p>
          <a:p>
            <a:pPr lvl="1"/>
            <a:r>
              <a:rPr lang="en-US" sz="1600" dirty="0" smtClean="0"/>
              <a:t>Shadow projects</a:t>
            </a:r>
          </a:p>
          <a:p>
            <a:pPr lvl="1"/>
            <a:r>
              <a:rPr lang="en-US" sz="1600" dirty="0" smtClean="0"/>
              <a:t>On-the-job training</a:t>
            </a:r>
          </a:p>
          <a:p>
            <a:pPr lvl="1"/>
            <a:r>
              <a:rPr lang="en-US" sz="1600" dirty="0" smtClean="0"/>
              <a:t>Internships</a:t>
            </a:r>
          </a:p>
          <a:p>
            <a:pPr lvl="1"/>
            <a:r>
              <a:rPr lang="en-US" sz="1600" dirty="0" smtClean="0"/>
              <a:t>Apprenticeships</a:t>
            </a:r>
          </a:p>
          <a:p>
            <a:pPr lvl="1"/>
            <a:r>
              <a:rPr lang="en-US" sz="1600" dirty="0" smtClean="0"/>
              <a:t>Mentoring</a:t>
            </a:r>
          </a:p>
          <a:p>
            <a:pPr lvl="1"/>
            <a:r>
              <a:rPr lang="en-US" sz="1600" dirty="0" smtClean="0"/>
              <a:t>Classroom training</a:t>
            </a:r>
          </a:p>
          <a:p>
            <a:pPr lvl="1"/>
            <a:r>
              <a:rPr lang="en-US" sz="1600" dirty="0" smtClean="0"/>
              <a:t>Externships</a:t>
            </a:r>
          </a:p>
          <a:p>
            <a:pPr lvl="1"/>
            <a:r>
              <a:rPr lang="en-US" sz="1600" dirty="0" smtClean="0"/>
              <a:t>Job shadowing</a:t>
            </a:r>
          </a:p>
          <a:p>
            <a:endParaRPr lang="en-US" sz="1600" dirty="0" smtClean="0"/>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pPr/>
              <a:t>17</a:t>
            </a:fld>
            <a:endParaRPr lang="en-US" dirty="0"/>
          </a:p>
        </p:txBody>
      </p:sp>
    </p:spTree>
    <p:extLst>
      <p:ext uri="{BB962C8B-B14F-4D97-AF65-F5344CB8AC3E}">
        <p14:creationId xmlns:p14="http://schemas.microsoft.com/office/powerpoint/2010/main" val="190919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ADOPT A </a:t>
            </a:r>
            <a:r>
              <a:rPr lang="en-US" dirty="0">
                <a:solidFill>
                  <a:srgbClr val="FF9800"/>
                </a:solidFill>
              </a:rPr>
              <a:t>SUPPLY CHAIN APPROACH</a:t>
            </a:r>
            <a:r>
              <a:rPr lang="en-US" dirty="0"/>
              <a:t> TO TALENT </a:t>
            </a:r>
            <a:r>
              <a:rPr lang="en-US" dirty="0" smtClean="0"/>
              <a:t>MANAGEMENT</a:t>
            </a:r>
            <a:endParaRPr lang="en-US" dirty="0"/>
          </a:p>
        </p:txBody>
      </p:sp>
      <p:sp>
        <p:nvSpPr>
          <p:cNvPr id="8" name="Content Placeholder 7"/>
          <p:cNvSpPr>
            <a:spLocks noGrp="1"/>
          </p:cNvSpPr>
          <p:nvPr>
            <p:ph sz="half" idx="1"/>
          </p:nvPr>
        </p:nvSpPr>
        <p:spPr/>
        <p:txBody>
          <a:bodyPr anchor="ctr">
            <a:normAutofit fontScale="55000" lnSpcReduction="20000"/>
          </a:bodyPr>
          <a:lstStyle/>
          <a:p>
            <a:endParaRPr lang="en-US" dirty="0" smtClean="0"/>
          </a:p>
          <a:p>
            <a:pPr marL="0" indent="0">
              <a:buNone/>
            </a:pPr>
            <a:r>
              <a:rPr lang="en-US" dirty="0" smtClean="0"/>
              <a:t>The U.S. Chamber of Commerce Foundation (USCCF) is engaging employers and their partners across the country in developing a new demand-driven approach – talent pipeline management – to close the skills gap. Through extending lessons learned from innovations in supply chain management, this is a call for employers to play a new and expanded leadership role as “end-customers” of education and workforce partnerships.</a:t>
            </a:r>
          </a:p>
          <a:p>
            <a:pPr marL="0" indent="0">
              <a:buNone/>
            </a:pPr>
            <a:endParaRPr lang="en-US" dirty="0" smtClean="0"/>
          </a:p>
          <a:p>
            <a:pPr marL="0" indent="0">
              <a:buNone/>
            </a:pPr>
            <a:r>
              <a:rPr lang="en-US" dirty="0" smtClean="0"/>
              <a:t>The AZ Cybersecurity Collaborative has launched a pilot initiative to bring this talent pipeline management approach to Arizona’s cybersecurity employers. This effort is driven by the private sector.</a:t>
            </a:r>
            <a:endParaRPr lang="en-US" dirty="0"/>
          </a:p>
        </p:txBody>
      </p:sp>
      <p:pic>
        <p:nvPicPr>
          <p:cNvPr id="11" name="Content Placeholder 10" descr="Screenshot 2017-10-10 06.54.09.png">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t="-40492" b="-40492"/>
          <a:stretch>
            <a:fillRect/>
          </a:stretch>
        </p:blipFill>
        <p:spPr/>
      </p:pic>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18</a:t>
            </a:fld>
            <a:endParaRPr lang="en-US" dirty="0"/>
          </a:p>
        </p:txBody>
      </p:sp>
    </p:spTree>
    <p:extLst>
      <p:ext uri="{BB962C8B-B14F-4D97-AF65-F5344CB8AC3E}">
        <p14:creationId xmlns:p14="http://schemas.microsoft.com/office/powerpoint/2010/main" val="386880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PARTICIPATE IN CURRICULUM </a:t>
            </a:r>
            <a:r>
              <a:rPr lang="en-US" dirty="0" smtClean="0"/>
              <a:t>REVIEW</a:t>
            </a:r>
            <a:endParaRPr lang="en-US" dirty="0"/>
          </a:p>
        </p:txBody>
      </p:sp>
      <p:sp>
        <p:nvSpPr>
          <p:cNvPr id="3" name="Content Placeholder 2"/>
          <p:cNvSpPr>
            <a:spLocks noGrp="1"/>
          </p:cNvSpPr>
          <p:nvPr>
            <p:ph idx="1"/>
          </p:nvPr>
        </p:nvSpPr>
        <p:spPr/>
        <p:txBody>
          <a:bodyPr>
            <a:normAutofit/>
          </a:bodyPr>
          <a:lstStyle/>
          <a:p>
            <a:pPr marL="0" indent="0" algn="ctr">
              <a:buNone/>
            </a:pPr>
            <a:r>
              <a:rPr lang="en-US" sz="1600" dirty="0" smtClean="0"/>
              <a:t>The AZ Cybersecurity Workforce Collaborative, Estrella Mountain Community College, and several top AZ cyber employers recently completed an in-depth curriculum review and alignment. Work on a similar process with the 4-year schools is in progress.</a:t>
            </a:r>
            <a:endParaRPr lang="en-US" sz="1600" dirty="0"/>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19</a:t>
            </a:fld>
            <a:endParaRPr lang="en-US" dirty="0"/>
          </a:p>
        </p:txBody>
      </p:sp>
    </p:spTree>
    <p:extLst>
      <p:ext uri="{BB962C8B-B14F-4D97-AF65-F5344CB8AC3E}">
        <p14:creationId xmlns:p14="http://schemas.microsoft.com/office/powerpoint/2010/main" val="406138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9E8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Make no mistake: We are at war. </a:t>
            </a:r>
            <a:br>
              <a:rPr lang="en-US" dirty="0" smtClean="0">
                <a:solidFill>
                  <a:schemeClr val="bg1"/>
                </a:solidFill>
              </a:rPr>
            </a:br>
            <a:r>
              <a:rPr lang="en-US" dirty="0" smtClean="0">
                <a:solidFill>
                  <a:schemeClr val="bg1"/>
                </a:solidFill>
              </a:rPr>
              <a:t>And the good guys are </a:t>
            </a:r>
            <a:r>
              <a:rPr lang="en-US" dirty="0" smtClean="0">
                <a:solidFill>
                  <a:srgbClr val="FF9800"/>
                </a:solidFill>
              </a:rPr>
              <a:t>losing</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sz="half" idx="1"/>
          </p:nvPr>
        </p:nvSpPr>
        <p:spPr/>
        <p:txBody>
          <a:bodyPr anchor="ctr">
            <a:normAutofit/>
          </a:bodyPr>
          <a:lstStyle/>
          <a:p>
            <a:pPr marL="0" indent="0">
              <a:buNone/>
            </a:pPr>
            <a:r>
              <a:rPr lang="en-US" sz="1600" dirty="0">
                <a:solidFill>
                  <a:srgbClr val="FFFFFF"/>
                </a:solidFill>
              </a:rPr>
              <a:t>Imagine…</a:t>
            </a:r>
          </a:p>
          <a:p>
            <a:r>
              <a:rPr lang="en-US" sz="1600" dirty="0">
                <a:solidFill>
                  <a:srgbClr val="FFFFFF"/>
                </a:solidFill>
              </a:rPr>
              <a:t>…if you couldn’t access the money in your bank account</a:t>
            </a:r>
          </a:p>
          <a:p>
            <a:r>
              <a:rPr lang="en-US" sz="1600" dirty="0">
                <a:solidFill>
                  <a:srgbClr val="FFFFFF"/>
                </a:solidFill>
              </a:rPr>
              <a:t>…if the power was out – for months</a:t>
            </a:r>
          </a:p>
          <a:p>
            <a:r>
              <a:rPr lang="en-US" sz="1600" dirty="0">
                <a:solidFill>
                  <a:srgbClr val="FFFFFF"/>
                </a:solidFill>
              </a:rPr>
              <a:t>…if you suddenly lost control of the steering wheel</a:t>
            </a:r>
          </a:p>
          <a:p>
            <a:endParaRPr lang="en-US" sz="1600" dirty="0">
              <a:solidFill>
                <a:srgbClr val="FFFFFF"/>
              </a:solidFill>
            </a:endParaRPr>
          </a:p>
        </p:txBody>
      </p:sp>
      <p:sp>
        <p:nvSpPr>
          <p:cNvPr id="7" name="Content Placeholder 6"/>
          <p:cNvSpPr>
            <a:spLocks noGrp="1"/>
          </p:cNvSpPr>
          <p:nvPr>
            <p:ph sz="half" idx="2"/>
          </p:nvPr>
        </p:nvSpPr>
        <p:spPr/>
        <p:txBody>
          <a:bodyPr anchor="ctr">
            <a:normAutofit/>
          </a:bodyPr>
          <a:lstStyle/>
          <a:p>
            <a:pPr marL="0" indent="0">
              <a:buNone/>
            </a:pPr>
            <a:r>
              <a:rPr lang="en-US" sz="1600" dirty="0" smtClean="0">
                <a:solidFill>
                  <a:srgbClr val="FFFFFF"/>
                </a:solidFill>
              </a:rPr>
              <a:t>These are all systems vulnerable to cyber attacks. And we need a new generation of creative, dedicated cybersecurity professionals to </a:t>
            </a:r>
            <a:r>
              <a:rPr lang="en-US" sz="1600" dirty="0" smtClean="0">
                <a:solidFill>
                  <a:srgbClr val="FF9800"/>
                </a:solidFill>
              </a:rPr>
              <a:t>protect us</a:t>
            </a:r>
            <a:r>
              <a:rPr lang="en-US" sz="1600" dirty="0" smtClean="0">
                <a:solidFill>
                  <a:srgbClr val="FFFFFF"/>
                </a:solidFill>
              </a:rPr>
              <a:t>.</a:t>
            </a:r>
          </a:p>
        </p:txBody>
      </p:sp>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2</a:t>
            </a:fld>
            <a:endParaRPr lang="en-US" dirty="0"/>
          </a:p>
        </p:txBody>
      </p:sp>
    </p:spTree>
    <p:extLst>
      <p:ext uri="{BB962C8B-B14F-4D97-AF65-F5344CB8AC3E}">
        <p14:creationId xmlns:p14="http://schemas.microsoft.com/office/powerpoint/2010/main" val="193261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Educators</a:t>
            </a:r>
            <a:endParaRPr lang="en-US" dirty="0"/>
          </a:p>
        </p:txBody>
      </p:sp>
      <p:sp>
        <p:nvSpPr>
          <p:cNvPr id="5" name="Text Placeholder 4"/>
          <p:cNvSpPr>
            <a:spLocks noGrp="1"/>
          </p:cNvSpPr>
          <p:nvPr>
            <p:ph type="body" idx="1"/>
          </p:nvPr>
        </p:nvSpPr>
        <p:spPr/>
        <p:txBody>
          <a:bodyPr/>
          <a:lstStyle/>
          <a:p>
            <a:r>
              <a:rPr lang="en-US" dirty="0">
                <a:solidFill>
                  <a:srgbClr val="FFFFFF"/>
                </a:solidFill>
              </a:rPr>
              <a:t>If you believe that educators and training providers have a huge opportunity to make a real difference…If you’re open to finding new ways to align with the fast-moving needs of companies…You have to be part of the solution, too</a:t>
            </a:r>
            <a:r>
              <a:rPr lang="en-US" dirty="0" smtClean="0">
                <a:solidFill>
                  <a:srgbClr val="FFFFFF"/>
                </a:solidFill>
              </a:rPr>
              <a:t>.</a:t>
            </a:r>
            <a:endParaRPr lang="en-US" dirty="0">
              <a:solidFill>
                <a:srgbClr val="FFFFFF"/>
              </a:solidFill>
            </a:endParaRPr>
          </a:p>
        </p:txBody>
      </p:sp>
      <p:sp>
        <p:nvSpPr>
          <p:cNvPr id="6" name="Date Placeholder 5"/>
          <p:cNvSpPr>
            <a:spLocks noGrp="1"/>
          </p:cNvSpPr>
          <p:nvPr>
            <p:ph type="dt" sz="half" idx="10"/>
          </p:nvPr>
        </p:nvSpPr>
        <p:spPr/>
        <p:txBody>
          <a:bodyPr/>
          <a:lstStyle/>
          <a:p>
            <a:r>
              <a:rPr lang="en-US" dirty="0" smtClean="0"/>
              <a:t>12/5/17</a:t>
            </a:r>
            <a:endParaRPr lang="en-US" dirty="0"/>
          </a:p>
        </p:txBody>
      </p:sp>
      <p:sp>
        <p:nvSpPr>
          <p:cNvPr id="7" name="Footer Placeholder 6"/>
          <p:cNvSpPr>
            <a:spLocks noGrp="1"/>
          </p:cNvSpPr>
          <p:nvPr>
            <p:ph type="ftr" sz="quarter" idx="11"/>
          </p:nvPr>
        </p:nvSpPr>
        <p:spPr/>
        <p:txBody>
          <a:bodyPr/>
          <a:lstStyle/>
          <a:p>
            <a:r>
              <a:rPr lang="en-US" dirty="0" smtClean="0"/>
              <a:t>#AZCyberTalent | AZCyberTalent.com </a:t>
            </a:r>
            <a:endParaRPr lang="en-US" dirty="0"/>
          </a:p>
        </p:txBody>
      </p:sp>
      <p:sp>
        <p:nvSpPr>
          <p:cNvPr id="8" name="Slide Number Placeholder 7"/>
          <p:cNvSpPr>
            <a:spLocks noGrp="1"/>
          </p:cNvSpPr>
          <p:nvPr>
            <p:ph type="sldNum" sz="quarter" idx="12"/>
          </p:nvPr>
        </p:nvSpPr>
        <p:spPr/>
        <p:txBody>
          <a:bodyPr/>
          <a:lstStyle/>
          <a:p>
            <a:fld id="{A3E10DA2-1BBC-8446-B8BC-BB717CE35313}" type="slidenum">
              <a:rPr lang="en-US" smtClean="0"/>
              <a:t>20</a:t>
            </a:fld>
            <a:endParaRPr lang="en-US" dirty="0"/>
          </a:p>
        </p:txBody>
      </p:sp>
    </p:spTree>
    <p:extLst>
      <p:ext uri="{BB962C8B-B14F-4D97-AF65-F5344CB8AC3E}">
        <p14:creationId xmlns:p14="http://schemas.microsoft.com/office/powerpoint/2010/main" val="365648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ALIGN CURRICULUM WITH EMPLOYER </a:t>
            </a:r>
            <a:r>
              <a:rPr lang="en-US" dirty="0" smtClean="0"/>
              <a:t>DEMAND</a:t>
            </a:r>
            <a:endParaRPr lang="en-US" dirty="0"/>
          </a:p>
        </p:txBody>
      </p:sp>
      <p:sp>
        <p:nvSpPr>
          <p:cNvPr id="5" name="Content Placeholder 4"/>
          <p:cNvSpPr>
            <a:spLocks noGrp="1"/>
          </p:cNvSpPr>
          <p:nvPr>
            <p:ph idx="1"/>
          </p:nvPr>
        </p:nvSpPr>
        <p:spPr/>
        <p:txBody>
          <a:bodyPr>
            <a:normAutofit/>
          </a:bodyPr>
          <a:lstStyle/>
          <a:p>
            <a:pPr marL="0" indent="0" algn="ctr">
              <a:buNone/>
            </a:pPr>
            <a:r>
              <a:rPr lang="en-US" sz="1800" dirty="0" smtClean="0"/>
              <a:t>The AZ Cybersecurity Workforce Collaborative, several top AZ cyber employers, and Estrella Mountain Community College recently completed an in-depth curriculum review and alignment. Work on a similar process with the 4-year schools is in progress. We are looking for additional employers to work with our education partners on this curriculum review.</a:t>
            </a:r>
            <a:endParaRPr lang="en-US" sz="1800" dirty="0"/>
          </a:p>
        </p:txBody>
      </p:sp>
      <p:sp>
        <p:nvSpPr>
          <p:cNvPr id="6" name="Date Placeholder 5"/>
          <p:cNvSpPr>
            <a:spLocks noGrp="1"/>
          </p:cNvSpPr>
          <p:nvPr>
            <p:ph type="dt" sz="half" idx="10"/>
          </p:nvPr>
        </p:nvSpPr>
        <p:spPr/>
        <p:txBody>
          <a:bodyPr/>
          <a:lstStyle/>
          <a:p>
            <a:r>
              <a:rPr lang="en-US" dirty="0" smtClean="0"/>
              <a:t>12/5/17</a:t>
            </a:r>
            <a:endParaRPr lang="en-US" dirty="0"/>
          </a:p>
        </p:txBody>
      </p:sp>
      <p:sp>
        <p:nvSpPr>
          <p:cNvPr id="7" name="Footer Placeholder 6"/>
          <p:cNvSpPr>
            <a:spLocks noGrp="1"/>
          </p:cNvSpPr>
          <p:nvPr>
            <p:ph type="ftr" sz="quarter" idx="11"/>
          </p:nvPr>
        </p:nvSpPr>
        <p:spPr/>
        <p:txBody>
          <a:bodyPr/>
          <a:lstStyle/>
          <a:p>
            <a:r>
              <a:rPr lang="en-US" dirty="0" smtClean="0"/>
              <a:t>#AZCyberTalent | AZCyberTalent.com </a:t>
            </a:r>
            <a:endParaRPr lang="en-US" dirty="0"/>
          </a:p>
        </p:txBody>
      </p:sp>
      <p:sp>
        <p:nvSpPr>
          <p:cNvPr id="8" name="Slide Number Placeholder 7"/>
          <p:cNvSpPr>
            <a:spLocks noGrp="1"/>
          </p:cNvSpPr>
          <p:nvPr>
            <p:ph type="sldNum" sz="quarter" idx="12"/>
          </p:nvPr>
        </p:nvSpPr>
        <p:spPr/>
        <p:txBody>
          <a:bodyPr/>
          <a:lstStyle/>
          <a:p>
            <a:fld id="{A3E10DA2-1BBC-8446-B8BC-BB717CE35313}" type="slidenum">
              <a:rPr lang="en-US" smtClean="0"/>
              <a:t>21</a:t>
            </a:fld>
            <a:endParaRPr lang="en-US" dirty="0"/>
          </a:p>
        </p:txBody>
      </p:sp>
    </p:spTree>
    <p:extLst>
      <p:ext uri="{BB962C8B-B14F-4D97-AF65-F5344CB8AC3E}">
        <p14:creationId xmlns:p14="http://schemas.microsoft.com/office/powerpoint/2010/main" val="58109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INFUSE WORK-LIKE EXPERIENCE INTO THE </a:t>
            </a:r>
            <a:r>
              <a:rPr lang="en-US" dirty="0" smtClean="0"/>
              <a:t>CURRICULUM</a:t>
            </a:r>
            <a:endParaRPr lang="en-US" dirty="0"/>
          </a:p>
        </p:txBody>
      </p:sp>
      <p:sp>
        <p:nvSpPr>
          <p:cNvPr id="7" name="Text Placeholder 6"/>
          <p:cNvSpPr>
            <a:spLocks noGrp="1"/>
          </p:cNvSpPr>
          <p:nvPr>
            <p:ph type="body" idx="1"/>
          </p:nvPr>
        </p:nvSpPr>
        <p:spPr>
          <a:xfrm>
            <a:off x="457200" y="2174875"/>
            <a:ext cx="4040188" cy="639762"/>
          </a:xfrm>
        </p:spPr>
        <p:txBody>
          <a:bodyPr>
            <a:noAutofit/>
          </a:bodyPr>
          <a:lstStyle/>
          <a:p>
            <a:endParaRPr lang="en-US" sz="1600" b="0" dirty="0" smtClean="0">
              <a:latin typeface="Roboto Medium"/>
              <a:cs typeface="Roboto Medium"/>
            </a:endParaRPr>
          </a:p>
          <a:p>
            <a:r>
              <a:rPr lang="en-US" sz="1600" b="0" dirty="0" smtClean="0">
                <a:latin typeface="Roboto Medium"/>
                <a:cs typeface="Roboto Medium"/>
              </a:rPr>
              <a:t>Many Arizona employers do offer internships, apprenticeships, and other work-like experience for cyber professionals:</a:t>
            </a:r>
            <a:endParaRPr lang="en-US" sz="1600" b="0" dirty="0">
              <a:latin typeface="Roboto Medium"/>
              <a:cs typeface="Roboto Medium"/>
            </a:endParaRPr>
          </a:p>
        </p:txBody>
      </p:sp>
      <p:pic>
        <p:nvPicPr>
          <p:cNvPr id="12" name="Content Placeholder 11" descr="Screenshot 2017-10-10 06.59.20.png"/>
          <p:cNvPicPr>
            <a:picLocks noGrp="1" noChangeAspect="1"/>
          </p:cNvPicPr>
          <p:nvPr>
            <p:ph sz="half" idx="2"/>
          </p:nvPr>
        </p:nvPicPr>
        <p:blipFill>
          <a:blip r:embed="rId2" cstate="email">
            <a:extLst>
              <a:ext uri="{28A0092B-C50C-407E-A947-70E740481C1C}">
                <a14:useLocalDpi xmlns:a14="http://schemas.microsoft.com/office/drawing/2010/main"/>
              </a:ext>
            </a:extLst>
          </a:blip>
          <a:srcRect t="-20422" b="-20422"/>
          <a:stretch>
            <a:fillRect/>
          </a:stretch>
        </p:blipFill>
        <p:spPr>
          <a:xfrm>
            <a:off x="457200" y="2405062"/>
            <a:ext cx="4040188" cy="3951288"/>
          </a:xfrm>
        </p:spPr>
      </p:pic>
      <p:sp>
        <p:nvSpPr>
          <p:cNvPr id="9" name="Text Placeholder 8"/>
          <p:cNvSpPr>
            <a:spLocks noGrp="1"/>
          </p:cNvSpPr>
          <p:nvPr>
            <p:ph type="body" sz="quarter" idx="3"/>
          </p:nvPr>
        </p:nvSpPr>
        <p:spPr>
          <a:xfrm>
            <a:off x="4645025" y="2157329"/>
            <a:ext cx="4041775" cy="639762"/>
          </a:xfrm>
        </p:spPr>
        <p:txBody>
          <a:bodyPr>
            <a:noAutofit/>
          </a:bodyPr>
          <a:lstStyle/>
          <a:p>
            <a:r>
              <a:rPr lang="en-US" sz="1600" b="0" dirty="0" smtClean="0">
                <a:latin typeface="Roboto Medium"/>
                <a:cs typeface="Roboto Medium"/>
              </a:rPr>
              <a:t>Here’s what the employers we surveyed say would help them be better able to attract and/or retain cybersecurity talent in AZ:</a:t>
            </a:r>
            <a:endParaRPr lang="en-US" sz="1600" b="0" dirty="0">
              <a:latin typeface="Roboto Medium"/>
              <a:cs typeface="Roboto Medium"/>
            </a:endParaRPr>
          </a:p>
        </p:txBody>
      </p:sp>
      <p:pic>
        <p:nvPicPr>
          <p:cNvPr id="13" name="Content Placeholder 12" descr="Screenshot 2017-10-10 06.59.30.png"/>
          <p:cNvPicPr>
            <a:picLocks noGrp="1" noChangeAspect="1"/>
          </p:cNvPicPr>
          <p:nvPr>
            <p:ph sz="quarter" idx="4"/>
          </p:nvPr>
        </p:nvPicPr>
        <p:blipFill>
          <a:blip r:embed="rId3" cstate="email">
            <a:extLst>
              <a:ext uri="{28A0092B-C50C-407E-A947-70E740481C1C}">
                <a14:useLocalDpi xmlns:a14="http://schemas.microsoft.com/office/drawing/2010/main"/>
              </a:ext>
            </a:extLst>
          </a:blip>
          <a:srcRect t="-20479" b="-20479"/>
          <a:stretch>
            <a:fillRect/>
          </a:stretch>
        </p:blipFill>
        <p:spPr>
          <a:xfrm>
            <a:off x="4645025" y="2405062"/>
            <a:ext cx="4041775" cy="3951288"/>
          </a:xfrm>
        </p:spPr>
      </p:pic>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22</a:t>
            </a:fld>
            <a:endParaRPr lang="en-US" dirty="0"/>
          </a:p>
        </p:txBody>
      </p:sp>
    </p:spTree>
    <p:extLst>
      <p:ext uri="{BB962C8B-B14F-4D97-AF65-F5344CB8AC3E}">
        <p14:creationId xmlns:p14="http://schemas.microsoft.com/office/powerpoint/2010/main" val="326306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sz="half" idx="1"/>
          </p:nvPr>
        </p:nvSpPr>
        <p:spPr/>
        <p:txBody>
          <a:bodyPr anchor="ctr">
            <a:normAutofit/>
          </a:bodyPr>
          <a:lstStyle/>
          <a:p>
            <a:pPr marL="0" indent="0" algn="ctr">
              <a:buNone/>
            </a:pPr>
            <a:r>
              <a:rPr lang="en-US" sz="2000" dirty="0" smtClean="0"/>
              <a:t>As an educator, you’re a cybersecurity professional too. Keep your skills up-to-date and network with your colleagues.</a:t>
            </a:r>
            <a:endParaRPr lang="en-US" sz="2000" dirty="0"/>
          </a:p>
        </p:txBody>
      </p:sp>
      <p:pic>
        <p:nvPicPr>
          <p:cNvPr id="8" name="Content Placeholder 7" descr="iStock-519648319.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23</a:t>
            </a:fld>
            <a:endParaRPr lang="en-US" dirty="0"/>
          </a:p>
        </p:txBody>
      </p:sp>
    </p:spTree>
    <p:extLst>
      <p:ext uri="{BB962C8B-B14F-4D97-AF65-F5344CB8AC3E}">
        <p14:creationId xmlns:p14="http://schemas.microsoft.com/office/powerpoint/2010/main" val="102853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RESOURCES FOR </a:t>
            </a:r>
            <a:r>
              <a:rPr lang="en-US" dirty="0" smtClean="0"/>
              <a:t>EDUCATORS</a:t>
            </a:r>
            <a:endParaRPr lang="en-US" dirty="0"/>
          </a:p>
        </p:txBody>
      </p:sp>
      <p:sp>
        <p:nvSpPr>
          <p:cNvPr id="9" name="Content Placeholder 8"/>
          <p:cNvSpPr>
            <a:spLocks noGrp="1"/>
          </p:cNvSpPr>
          <p:nvPr>
            <p:ph sz="half" idx="1"/>
          </p:nvPr>
        </p:nvSpPr>
        <p:spPr/>
        <p:txBody>
          <a:bodyPr anchor="ctr">
            <a:normAutofit/>
          </a:bodyPr>
          <a:lstStyle/>
          <a:p>
            <a:pPr marL="0" indent="0">
              <a:buNone/>
            </a:pPr>
            <a:r>
              <a:rPr lang="en-US" sz="1600" dirty="0" smtClean="0"/>
              <a:t>The CyberWatch West Center is committed to improving the quantity and quality of existing cybersecurity resources and building upon these resources to develop effective training and teaching modules. By concentrating on student development; professional development; and curriculum development, revision, and dissemination, CyberWatch West incorporates effective outreach efforts to raise awareness and build viable partnerships among academia and industry.</a:t>
            </a:r>
            <a:endParaRPr lang="en-US" sz="1600" dirty="0"/>
          </a:p>
        </p:txBody>
      </p:sp>
      <p:pic>
        <p:nvPicPr>
          <p:cNvPr id="12" name="Content Placeholder 11" descr="Screenshot 2017-10-10 07.00.49.png">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t="-42689" b="-42689"/>
          <a:stretch>
            <a:fillRect/>
          </a:stretch>
        </p:blipFill>
        <p:spPr/>
      </p:pic>
      <p:sp>
        <p:nvSpPr>
          <p:cNvPr id="4" name="Date Placeholder 3"/>
          <p:cNvSpPr>
            <a:spLocks noGrp="1"/>
          </p:cNvSpPr>
          <p:nvPr>
            <p:ph type="dt" sz="half" idx="10"/>
          </p:nvPr>
        </p:nvSpPr>
        <p:spPr/>
        <p:txBody>
          <a:bodyPr/>
          <a:lstStyle/>
          <a:p>
            <a:r>
              <a:rPr lang="en-US" dirty="0" smtClean="0"/>
              <a:t>12/5/17</a:t>
            </a:r>
            <a:endParaRPr lang="en-US" dirty="0"/>
          </a:p>
        </p:txBody>
      </p:sp>
      <p:sp>
        <p:nvSpPr>
          <p:cNvPr id="5" name="Footer Placeholder 4"/>
          <p:cNvSpPr>
            <a:spLocks noGrp="1"/>
          </p:cNvSpPr>
          <p:nvPr>
            <p:ph type="ftr" sz="quarter" idx="11"/>
          </p:nvPr>
        </p:nvSpPr>
        <p:spPr/>
        <p:txBody>
          <a:bodyPr/>
          <a:lstStyle/>
          <a:p>
            <a:r>
              <a:rPr lang="en-US" dirty="0" smtClean="0"/>
              <a:t>#AZCyberTalent | AZCyberTalent.com </a:t>
            </a:r>
            <a:endParaRPr lang="en-US" dirty="0"/>
          </a:p>
        </p:txBody>
      </p:sp>
      <p:sp>
        <p:nvSpPr>
          <p:cNvPr id="6" name="Slide Number Placeholder 5"/>
          <p:cNvSpPr>
            <a:spLocks noGrp="1"/>
          </p:cNvSpPr>
          <p:nvPr>
            <p:ph type="sldNum" sz="quarter" idx="12"/>
          </p:nvPr>
        </p:nvSpPr>
        <p:spPr/>
        <p:txBody>
          <a:bodyPr/>
          <a:lstStyle/>
          <a:p>
            <a:fld id="{A3E10DA2-1BBC-8446-B8BC-BB717CE35313}" type="slidenum">
              <a:rPr lang="en-US" smtClean="0"/>
              <a:t>24</a:t>
            </a:fld>
            <a:endParaRPr lang="en-US" dirty="0"/>
          </a:p>
        </p:txBody>
      </p:sp>
    </p:spTree>
    <p:extLst>
      <p:ext uri="{BB962C8B-B14F-4D97-AF65-F5344CB8AC3E}">
        <p14:creationId xmlns:p14="http://schemas.microsoft.com/office/powerpoint/2010/main" val="80202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4853887"/>
            <a:ext cx="7772400" cy="1743178"/>
          </a:xfrm>
        </p:spPr>
        <p:txBody>
          <a:bodyPr>
            <a:normAutofit fontScale="90000"/>
          </a:bodyPr>
          <a:lstStyle/>
          <a:p>
            <a:pPr algn="ctr"/>
            <a:r>
              <a:rPr lang="en-US" dirty="0">
                <a:solidFill>
                  <a:srgbClr val="FF9800"/>
                </a:solidFill>
                <a:latin typeface="Roboto Medium"/>
                <a:cs typeface="Roboto Medium"/>
              </a:rPr>
              <a:t>Get </a:t>
            </a:r>
            <a:r>
              <a:rPr lang="en-US" dirty="0" smtClean="0">
                <a:solidFill>
                  <a:srgbClr val="FF9800"/>
                </a:solidFill>
                <a:latin typeface="Roboto Medium"/>
                <a:cs typeface="Roboto Medium"/>
              </a:rPr>
              <a:t>involved</a:t>
            </a:r>
            <a:br>
              <a:rPr lang="en-US" dirty="0" smtClean="0">
                <a:solidFill>
                  <a:srgbClr val="FF9800"/>
                </a:solidFill>
                <a:latin typeface="Roboto Medium"/>
                <a:cs typeface="Roboto Medium"/>
              </a:rPr>
            </a:br>
            <a:r>
              <a:rPr lang="en-US" cap="none" dirty="0" smtClean="0">
                <a:solidFill>
                  <a:srgbClr val="FF9800"/>
                </a:solidFill>
              </a:rPr>
              <a:t>AZCyberTalent.com</a:t>
            </a:r>
            <a:br>
              <a:rPr lang="en-US" cap="none" dirty="0" smtClean="0">
                <a:solidFill>
                  <a:srgbClr val="FF9800"/>
                </a:solidFill>
              </a:rPr>
            </a:br>
            <a:r>
              <a:rPr lang="en-US" cap="none" dirty="0" smtClean="0">
                <a:solidFill>
                  <a:srgbClr val="FF9800"/>
                </a:solidFill>
              </a:rPr>
              <a:t>#AZCyberTalent</a:t>
            </a:r>
            <a:endParaRPr lang="en-US" cap="none" dirty="0">
              <a:solidFill>
                <a:srgbClr val="FF9800"/>
              </a:solidFill>
            </a:endParaRPr>
          </a:p>
        </p:txBody>
      </p:sp>
      <p:sp>
        <p:nvSpPr>
          <p:cNvPr id="2" name="Date Placeholder 1"/>
          <p:cNvSpPr>
            <a:spLocks noGrp="1"/>
          </p:cNvSpPr>
          <p:nvPr>
            <p:ph type="dt" sz="half" idx="10"/>
          </p:nvPr>
        </p:nvSpPr>
        <p:spPr/>
        <p:txBody>
          <a:bodyPr/>
          <a:lstStyle/>
          <a:p>
            <a:r>
              <a:rPr lang="en-US" dirty="0" smtClean="0"/>
              <a:t>12/5/17</a:t>
            </a:r>
            <a:endParaRPr lang="en-US" dirty="0"/>
          </a:p>
        </p:txBody>
      </p:sp>
      <p:sp>
        <p:nvSpPr>
          <p:cNvPr id="5" name="Slide Number Placeholder 4"/>
          <p:cNvSpPr>
            <a:spLocks noGrp="1"/>
          </p:cNvSpPr>
          <p:nvPr>
            <p:ph type="sldNum" sz="quarter" idx="12"/>
          </p:nvPr>
        </p:nvSpPr>
        <p:spPr/>
        <p:txBody>
          <a:bodyPr/>
          <a:lstStyle/>
          <a:p>
            <a:fld id="{A3E10DA2-1BBC-8446-B8BC-BB717CE35313}" type="slidenum">
              <a:rPr lang="en-US" smtClean="0"/>
              <a:t>25</a:t>
            </a:fld>
            <a:endParaRPr lang="en-US" dirty="0"/>
          </a:p>
        </p:txBody>
      </p:sp>
    </p:spTree>
    <p:extLst>
      <p:ext uri="{BB962C8B-B14F-4D97-AF65-F5344CB8AC3E}">
        <p14:creationId xmlns:p14="http://schemas.microsoft.com/office/powerpoint/2010/main" val="57919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There’s a </a:t>
            </a:r>
            <a:r>
              <a:rPr lang="en-US" sz="2400" dirty="0" smtClean="0">
                <a:solidFill>
                  <a:srgbClr val="FF9800"/>
                </a:solidFill>
              </a:rPr>
              <a:t>huge gap </a:t>
            </a:r>
            <a:r>
              <a:rPr lang="en-US" sz="2400" dirty="0" smtClean="0"/>
              <a:t>between the number of open cybersecurity positions and the number of available, qualified people to fill them.</a:t>
            </a:r>
            <a:endParaRPr lang="en-US" sz="2400" dirty="0"/>
          </a:p>
        </p:txBody>
      </p:sp>
      <p:sp>
        <p:nvSpPr>
          <p:cNvPr id="12" name="Date Placeholder 11"/>
          <p:cNvSpPr>
            <a:spLocks noGrp="1"/>
          </p:cNvSpPr>
          <p:nvPr>
            <p:ph type="dt" sz="half" idx="10"/>
          </p:nvPr>
        </p:nvSpPr>
        <p:spPr/>
        <p:txBody>
          <a:bodyPr/>
          <a:lstStyle/>
          <a:p>
            <a:r>
              <a:rPr lang="en-US" dirty="0" smtClean="0"/>
              <a:t>12/5/17</a:t>
            </a:r>
            <a:endParaRPr lang="en-US" dirty="0"/>
          </a:p>
        </p:txBody>
      </p:sp>
      <p:sp>
        <p:nvSpPr>
          <p:cNvPr id="13" name="Footer Placeholder 12"/>
          <p:cNvSpPr>
            <a:spLocks noGrp="1"/>
          </p:cNvSpPr>
          <p:nvPr>
            <p:ph type="ftr" sz="quarter" idx="11"/>
          </p:nvPr>
        </p:nvSpPr>
        <p:spPr/>
        <p:txBody>
          <a:bodyPr/>
          <a:lstStyle/>
          <a:p>
            <a:r>
              <a:rPr lang="en-US" dirty="0" smtClean="0"/>
              <a:t>#AZCyberTalent | AZCyberTalent.com </a:t>
            </a:r>
            <a:endParaRPr lang="en-US" dirty="0"/>
          </a:p>
        </p:txBody>
      </p:sp>
      <p:sp>
        <p:nvSpPr>
          <p:cNvPr id="14" name="Slide Number Placeholder 13"/>
          <p:cNvSpPr>
            <a:spLocks noGrp="1"/>
          </p:cNvSpPr>
          <p:nvPr>
            <p:ph type="sldNum" sz="quarter" idx="12"/>
          </p:nvPr>
        </p:nvSpPr>
        <p:spPr/>
        <p:txBody>
          <a:bodyPr/>
          <a:lstStyle/>
          <a:p>
            <a:fld id="{A3E10DA2-1BBC-8446-B8BC-BB717CE35313}" type="slidenum">
              <a:rPr lang="en-US" smtClean="0"/>
              <a:pPr/>
              <a:t>3</a:t>
            </a:fld>
            <a:endParaRPr lang="en-US" dirty="0"/>
          </a:p>
        </p:txBody>
      </p:sp>
      <p:sp>
        <p:nvSpPr>
          <p:cNvPr id="6" name="TextBox 5"/>
          <p:cNvSpPr txBox="1"/>
          <p:nvPr/>
        </p:nvSpPr>
        <p:spPr>
          <a:xfrm>
            <a:off x="1029368" y="2914316"/>
            <a:ext cx="184666" cy="369332"/>
          </a:xfrm>
          <a:prstGeom prst="rect">
            <a:avLst/>
          </a:prstGeom>
          <a:noFill/>
        </p:spPr>
        <p:txBody>
          <a:bodyPr wrap="none" rtlCol="0">
            <a:spAutoFit/>
          </a:bodyPr>
          <a:lstStyle/>
          <a:p>
            <a:endParaRPr lang="en-US" dirty="0"/>
          </a:p>
        </p:txBody>
      </p:sp>
      <p:grpSp>
        <p:nvGrpSpPr>
          <p:cNvPr id="20" name="Group 19"/>
          <p:cNvGrpSpPr/>
          <p:nvPr/>
        </p:nvGrpSpPr>
        <p:grpSpPr>
          <a:xfrm>
            <a:off x="259623" y="3419281"/>
            <a:ext cx="8765887" cy="2739212"/>
            <a:chOff x="259623" y="3298969"/>
            <a:chExt cx="8765887" cy="2739212"/>
          </a:xfrm>
        </p:grpSpPr>
        <p:sp>
          <p:nvSpPr>
            <p:cNvPr id="7" name="Rectangle 6"/>
            <p:cNvSpPr/>
            <p:nvPr/>
          </p:nvSpPr>
          <p:spPr>
            <a:xfrm>
              <a:off x="259623" y="3298969"/>
              <a:ext cx="2743200" cy="2739212"/>
            </a:xfrm>
            <a:prstGeom prst="rect">
              <a:avLst/>
            </a:prstGeom>
          </p:spPr>
          <p:txBody>
            <a:bodyPr wrap="square">
              <a:spAutoFit/>
            </a:bodyPr>
            <a:lstStyle/>
            <a:p>
              <a:r>
                <a:rPr lang="en-US" b="1" dirty="0" smtClean="0">
                  <a:latin typeface="Roboto Light"/>
                  <a:cs typeface="Roboto Light"/>
                </a:rPr>
                <a:t>Employees</a:t>
              </a:r>
            </a:p>
            <a:p>
              <a:pPr marL="285750" lvl="0" indent="-285750">
                <a:buFont typeface="Arial"/>
                <a:buChar char="•"/>
              </a:pPr>
              <a:r>
                <a:rPr lang="en-US" sz="1400" dirty="0">
                  <a:latin typeface="Roboto Light"/>
                  <a:cs typeface="Roboto Light"/>
                </a:rPr>
                <a:t>Learn about the cyber industry in AZ</a:t>
              </a:r>
            </a:p>
            <a:p>
              <a:pPr marL="285750" lvl="0" indent="-285750">
                <a:buFont typeface="Arial"/>
                <a:buChar char="•"/>
              </a:pPr>
              <a:r>
                <a:rPr lang="en-US" sz="1400" dirty="0">
                  <a:latin typeface="Roboto Light"/>
                  <a:cs typeface="Roboto Light"/>
                </a:rPr>
                <a:t>Learn why AZ is a great place to build a career</a:t>
              </a:r>
            </a:p>
            <a:p>
              <a:pPr marL="285750" lvl="0" indent="-285750">
                <a:buFont typeface="Arial"/>
                <a:buChar char="•"/>
              </a:pPr>
              <a:r>
                <a:rPr lang="en-US" sz="1400" dirty="0">
                  <a:latin typeface="Roboto Light"/>
                  <a:cs typeface="Roboto Light"/>
                </a:rPr>
                <a:t>Learn how to start or advance your cyber career</a:t>
              </a:r>
            </a:p>
            <a:p>
              <a:pPr marL="285750" lvl="0" indent="-285750">
                <a:buFont typeface="Arial"/>
                <a:buChar char="•"/>
              </a:pPr>
              <a:r>
                <a:rPr lang="en-US" sz="1400" dirty="0">
                  <a:latin typeface="Roboto Light"/>
                  <a:cs typeface="Roboto Light"/>
                </a:rPr>
                <a:t>See a day in the life of a cyber professional</a:t>
              </a:r>
            </a:p>
            <a:p>
              <a:pPr marL="285750" lvl="0" indent="-285750">
                <a:buFont typeface="Arial"/>
                <a:buChar char="•"/>
              </a:pPr>
              <a:r>
                <a:rPr lang="en-US" sz="1400" dirty="0">
                  <a:latin typeface="Roboto Light"/>
                  <a:cs typeface="Roboto Light"/>
                </a:rPr>
                <a:t>Find employers</a:t>
              </a:r>
            </a:p>
            <a:p>
              <a:pPr marL="285750" indent="-285750">
                <a:buFont typeface="Arial"/>
                <a:buChar char="•"/>
              </a:pPr>
              <a:r>
                <a:rPr lang="en-US" sz="1400" dirty="0">
                  <a:latin typeface="Roboto Light"/>
                  <a:cs typeface="Roboto Light"/>
                </a:rPr>
                <a:t>Find education/ training providers </a:t>
              </a:r>
              <a:r>
                <a:rPr lang="en-US" sz="1400" dirty="0" smtClean="0">
                  <a:latin typeface="Roboto Light"/>
                  <a:cs typeface="Roboto Light"/>
                </a:rPr>
                <a:t> </a:t>
              </a:r>
              <a:endParaRPr lang="en-US" dirty="0">
                <a:latin typeface="Roboto Light"/>
                <a:cs typeface="Roboto Light"/>
              </a:endParaRPr>
            </a:p>
          </p:txBody>
        </p:sp>
        <p:sp>
          <p:nvSpPr>
            <p:cNvPr id="9" name="Rectangle 8"/>
            <p:cNvSpPr/>
            <p:nvPr/>
          </p:nvSpPr>
          <p:spPr>
            <a:xfrm>
              <a:off x="3270967" y="3298969"/>
              <a:ext cx="2743200" cy="2154436"/>
            </a:xfrm>
            <a:prstGeom prst="rect">
              <a:avLst/>
            </a:prstGeom>
          </p:spPr>
          <p:txBody>
            <a:bodyPr wrap="square">
              <a:spAutoFit/>
            </a:bodyPr>
            <a:lstStyle/>
            <a:p>
              <a:r>
                <a:rPr lang="en-US" b="1" dirty="0" smtClean="0">
                  <a:latin typeface="Roboto Light"/>
                  <a:cs typeface="Roboto Light"/>
                </a:rPr>
                <a:t>Employers</a:t>
              </a:r>
            </a:p>
            <a:p>
              <a:pPr marL="285750" lvl="0" indent="-285750">
                <a:buFont typeface="Arial"/>
                <a:buChar char="•"/>
              </a:pPr>
              <a:r>
                <a:rPr lang="en-US" sz="1400" dirty="0">
                  <a:latin typeface="Roboto Light"/>
                  <a:cs typeface="Roboto Light"/>
                </a:rPr>
                <a:t>Hear what your prospective employees say matters to them</a:t>
              </a:r>
            </a:p>
            <a:p>
              <a:pPr marL="285750" lvl="0" indent="-285750">
                <a:buFont typeface="Arial"/>
                <a:buChar char="•"/>
              </a:pPr>
              <a:r>
                <a:rPr lang="en-US" sz="1400" dirty="0">
                  <a:latin typeface="Roboto Light"/>
                  <a:cs typeface="Roboto Light"/>
                </a:rPr>
                <a:t>Learn how to be part of the solution, offering work-like experiences</a:t>
              </a:r>
            </a:p>
            <a:p>
              <a:pPr marL="285750" indent="-285750">
                <a:buFont typeface="Arial"/>
                <a:buChar char="•"/>
              </a:pPr>
              <a:r>
                <a:rPr lang="en-US" sz="1400" dirty="0">
                  <a:latin typeface="Roboto Light"/>
                  <a:cs typeface="Roboto Light"/>
                </a:rPr>
                <a:t>Learn how to participate in curriculum review </a:t>
              </a:r>
            </a:p>
          </p:txBody>
        </p:sp>
        <p:sp>
          <p:nvSpPr>
            <p:cNvPr id="10" name="Rectangle 9"/>
            <p:cNvSpPr/>
            <p:nvPr/>
          </p:nvSpPr>
          <p:spPr>
            <a:xfrm>
              <a:off x="6282310" y="3298969"/>
              <a:ext cx="2743200" cy="1661994"/>
            </a:xfrm>
            <a:prstGeom prst="rect">
              <a:avLst/>
            </a:prstGeom>
          </p:spPr>
          <p:txBody>
            <a:bodyPr wrap="square">
              <a:spAutoFit/>
            </a:bodyPr>
            <a:lstStyle/>
            <a:p>
              <a:r>
                <a:rPr lang="en-US" b="1" dirty="0" smtClean="0">
                  <a:latin typeface="Roboto Light"/>
                  <a:cs typeface="Roboto Light"/>
                </a:rPr>
                <a:t>Educators</a:t>
              </a:r>
            </a:p>
            <a:p>
              <a:pPr marL="285750" lvl="0" indent="-285750">
                <a:buFont typeface="Arial"/>
                <a:buChar char="•"/>
              </a:pPr>
              <a:r>
                <a:rPr lang="en-US" sz="1400" dirty="0">
                  <a:latin typeface="Roboto Light"/>
                  <a:cs typeface="Roboto Light"/>
                </a:rPr>
                <a:t>Learn how to align curriculum with employer needs</a:t>
              </a:r>
            </a:p>
            <a:p>
              <a:pPr marL="285750" indent="-285750">
                <a:buFont typeface="Arial"/>
                <a:buChar char="•"/>
              </a:pPr>
              <a:r>
                <a:rPr lang="en-US" sz="1400" dirty="0">
                  <a:latin typeface="Roboto Light"/>
                  <a:cs typeface="Roboto Light"/>
                </a:rPr>
                <a:t>Infuse more work-based and work-like experience into the curriculum </a:t>
              </a:r>
            </a:p>
          </p:txBody>
        </p:sp>
      </p:grpSp>
      <p:sp>
        <p:nvSpPr>
          <p:cNvPr id="11" name="Rectangle 10"/>
          <p:cNvSpPr/>
          <p:nvPr/>
        </p:nvSpPr>
        <p:spPr>
          <a:xfrm>
            <a:off x="259623" y="2914316"/>
            <a:ext cx="6263253" cy="369332"/>
          </a:xfrm>
          <a:prstGeom prst="rect">
            <a:avLst/>
          </a:prstGeom>
        </p:spPr>
        <p:txBody>
          <a:bodyPr wrap="none">
            <a:spAutoFit/>
          </a:bodyPr>
          <a:lstStyle/>
          <a:p>
            <a:r>
              <a:rPr lang="en-US" dirty="0" smtClean="0">
                <a:solidFill>
                  <a:srgbClr val="FF9800"/>
                </a:solidFill>
                <a:latin typeface="Roboto Medium"/>
                <a:cs typeface="Roboto Medium"/>
              </a:rPr>
              <a:t>You </a:t>
            </a:r>
            <a:r>
              <a:rPr lang="en-US" dirty="0">
                <a:solidFill>
                  <a:srgbClr val="FF9800"/>
                </a:solidFill>
                <a:latin typeface="Roboto Medium"/>
                <a:cs typeface="Roboto Medium"/>
              </a:rPr>
              <a:t>can help </a:t>
            </a:r>
            <a:r>
              <a:rPr lang="en-US" dirty="0">
                <a:latin typeface="Roboto Medium"/>
                <a:cs typeface="Roboto Medium"/>
              </a:rPr>
              <a:t>bridge that gap. </a:t>
            </a:r>
            <a:r>
              <a:rPr lang="en-US" dirty="0" smtClean="0">
                <a:latin typeface="Roboto Medium"/>
                <a:cs typeface="Roboto Medium"/>
              </a:rPr>
              <a:t>Visit </a:t>
            </a:r>
            <a:r>
              <a:rPr lang="en-US" dirty="0">
                <a:latin typeface="Roboto Medium"/>
                <a:cs typeface="Roboto Medium"/>
              </a:rPr>
              <a:t>AZCyberTalent.com to: </a:t>
            </a:r>
          </a:p>
        </p:txBody>
      </p:sp>
      <p:pic>
        <p:nvPicPr>
          <p:cNvPr id="19" name="Picture 18" descr="Screenshot 2017-10-10 07.21.3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17952"/>
            <a:ext cx="9144000" cy="1041991"/>
          </a:xfrm>
          <a:prstGeom prst="rect">
            <a:avLst/>
          </a:prstGeom>
        </p:spPr>
      </p:pic>
    </p:spTree>
    <p:extLst>
      <p:ext uri="{BB962C8B-B14F-4D97-AF65-F5344CB8AC3E}">
        <p14:creationId xmlns:p14="http://schemas.microsoft.com/office/powerpoint/2010/main" val="356548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azcybertalent.com</a:t>
            </a:r>
            <a:endParaRPr lang="en-US" dirty="0"/>
          </a:p>
        </p:txBody>
      </p:sp>
      <p:sp>
        <p:nvSpPr>
          <p:cNvPr id="4" name="Content Placeholder 3"/>
          <p:cNvSpPr>
            <a:spLocks noGrp="1"/>
          </p:cNvSpPr>
          <p:nvPr>
            <p:ph idx="1"/>
          </p:nvPr>
        </p:nvSpPr>
        <p:spPr/>
        <p:txBody>
          <a:bodyPr>
            <a:normAutofit/>
          </a:bodyPr>
          <a:lstStyle/>
          <a:p>
            <a:pPr marL="0" indent="0" algn="ctr">
              <a:buNone/>
            </a:pPr>
            <a:r>
              <a:rPr lang="en-US" sz="1600" dirty="0"/>
              <a:t>AZCyberTalent.com is a product of the AZ Cybersecurity Workforce Collaborative, convened by the Greater Phoenix Chamber Foundation. The Collaborative is an employer-led forum for companies seeking cybersecurity talent, educators, and workforce partners. The ultimate goal: Bridge the gap between supply and demand for cybersecurity talent in Arizona</a:t>
            </a:r>
            <a:r>
              <a:rPr lang="en-US" sz="1600" dirty="0" smtClean="0"/>
              <a:t>.</a:t>
            </a:r>
          </a:p>
          <a:p>
            <a:pPr marL="0" indent="0" algn="ctr">
              <a:buNone/>
            </a:pPr>
            <a:endParaRPr lang="en-US" sz="1600" dirty="0" smtClean="0">
              <a:latin typeface="Roboto Medium"/>
              <a:cs typeface="Roboto Medium"/>
            </a:endParaRPr>
          </a:p>
          <a:p>
            <a:pPr marL="0" indent="0" algn="ctr">
              <a:buNone/>
            </a:pPr>
            <a:r>
              <a:rPr lang="en-US" sz="1600" dirty="0" smtClean="0">
                <a:latin typeface="Roboto Medium"/>
                <a:cs typeface="Roboto Medium"/>
              </a:rPr>
              <a:t>To </a:t>
            </a:r>
            <a:r>
              <a:rPr lang="en-US" sz="1600" dirty="0">
                <a:latin typeface="Roboto Medium"/>
                <a:cs typeface="Roboto Medium"/>
              </a:rPr>
              <a:t>get involved, visit </a:t>
            </a:r>
            <a:r>
              <a:rPr lang="en-US" sz="1600" dirty="0" smtClean="0">
                <a:solidFill>
                  <a:srgbClr val="FF9800"/>
                </a:solidFill>
                <a:latin typeface="Roboto Medium"/>
                <a:cs typeface="Roboto Medium"/>
              </a:rPr>
              <a:t>azcybertalent.com</a:t>
            </a:r>
            <a:endParaRPr lang="en-US" sz="1600" dirty="0">
              <a:solidFill>
                <a:srgbClr val="FF9800"/>
              </a:solidFill>
              <a:latin typeface="Roboto Medium"/>
              <a:cs typeface="Roboto Medium"/>
            </a:endParaRPr>
          </a:p>
          <a:p>
            <a:pPr marL="0" indent="0" algn="ctr">
              <a:buNone/>
            </a:pPr>
            <a:endParaRPr lang="en-US" sz="1600" dirty="0" smtClean="0">
              <a:solidFill>
                <a:srgbClr val="444444"/>
              </a:solidFill>
            </a:endParaRPr>
          </a:p>
          <a:p>
            <a:pPr marL="0" indent="0" algn="ctr">
              <a:buNone/>
            </a:pPr>
            <a:r>
              <a:rPr lang="en-US" sz="1600" b="1" dirty="0" smtClean="0">
                <a:solidFill>
                  <a:srgbClr val="444444"/>
                </a:solidFill>
              </a:rPr>
              <a:t>#AZCyberTalent</a:t>
            </a:r>
            <a:endParaRPr lang="en-US" sz="1600" b="1" dirty="0">
              <a:solidFill>
                <a:srgbClr val="444444"/>
              </a:solidFill>
            </a:endParaRPr>
          </a:p>
        </p:txBody>
      </p:sp>
      <p:sp>
        <p:nvSpPr>
          <p:cNvPr id="5" name="Date Placeholder 4"/>
          <p:cNvSpPr>
            <a:spLocks noGrp="1"/>
          </p:cNvSpPr>
          <p:nvPr>
            <p:ph type="dt" sz="half" idx="10"/>
          </p:nvPr>
        </p:nvSpPr>
        <p:spPr/>
        <p:txBody>
          <a:bodyPr/>
          <a:lstStyle/>
          <a:p>
            <a:r>
              <a:rPr lang="en-US" dirty="0" smtClean="0"/>
              <a:t>12/5/17</a:t>
            </a:r>
            <a:endParaRPr lang="en-US" dirty="0"/>
          </a:p>
        </p:txBody>
      </p:sp>
      <p:sp>
        <p:nvSpPr>
          <p:cNvPr id="6" name="Footer Placeholder 5"/>
          <p:cNvSpPr>
            <a:spLocks noGrp="1"/>
          </p:cNvSpPr>
          <p:nvPr>
            <p:ph type="ftr" sz="quarter" idx="11"/>
          </p:nvPr>
        </p:nvSpPr>
        <p:spPr/>
        <p:txBody>
          <a:bodyPr/>
          <a:lstStyle/>
          <a:p>
            <a:r>
              <a:rPr lang="en-US" dirty="0" smtClean="0"/>
              <a:t>#AZCyberTalent | AZCyberTalent.com </a:t>
            </a:r>
            <a:endParaRPr lang="en-US" dirty="0"/>
          </a:p>
        </p:txBody>
      </p:sp>
      <p:sp>
        <p:nvSpPr>
          <p:cNvPr id="7" name="Slide Number Placeholder 6"/>
          <p:cNvSpPr>
            <a:spLocks noGrp="1"/>
          </p:cNvSpPr>
          <p:nvPr>
            <p:ph type="sldNum" sz="quarter" idx="12"/>
          </p:nvPr>
        </p:nvSpPr>
        <p:spPr/>
        <p:txBody>
          <a:bodyPr/>
          <a:lstStyle/>
          <a:p>
            <a:fld id="{A3E10DA2-1BBC-8446-B8BC-BB717CE35313}" type="slidenum">
              <a:rPr lang="en-US" smtClean="0"/>
              <a:t>4</a:t>
            </a:fld>
            <a:endParaRPr lang="en-US" dirty="0"/>
          </a:p>
        </p:txBody>
      </p:sp>
    </p:spTree>
    <p:extLst>
      <p:ext uri="{BB962C8B-B14F-4D97-AF65-F5344CB8AC3E}">
        <p14:creationId xmlns:p14="http://schemas.microsoft.com/office/powerpoint/2010/main" val="349029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Employees</a:t>
            </a:r>
            <a:endParaRPr lang="en-US" dirty="0"/>
          </a:p>
        </p:txBody>
      </p:sp>
      <p:sp>
        <p:nvSpPr>
          <p:cNvPr id="5" name="Text Placeholder 4"/>
          <p:cNvSpPr>
            <a:spLocks noGrp="1"/>
          </p:cNvSpPr>
          <p:nvPr>
            <p:ph type="body" idx="1"/>
          </p:nvPr>
        </p:nvSpPr>
        <p:spPr/>
        <p:txBody>
          <a:bodyPr/>
          <a:lstStyle/>
          <a:p>
            <a:r>
              <a:rPr lang="en-US" dirty="0">
                <a:solidFill>
                  <a:srgbClr val="FFFFFF"/>
                </a:solidFill>
              </a:rPr>
              <a:t>If you’re the kind of person who likes to take things apart and see what makes them tick…If you care about protecting the world as we know it…If you’re looking for a career that is meaningful, exciting, and rewarding…Then cybersecurity might be for you</a:t>
            </a:r>
            <a:r>
              <a:rPr lang="en-US" dirty="0" smtClean="0">
                <a:solidFill>
                  <a:srgbClr val="FFFFFF"/>
                </a:solidFill>
              </a:rPr>
              <a:t>.</a:t>
            </a:r>
            <a:endParaRPr lang="en-US" dirty="0">
              <a:solidFill>
                <a:srgbClr val="FFFFFF"/>
              </a:solidFill>
            </a:endParaRPr>
          </a:p>
        </p:txBody>
      </p:sp>
      <p:sp>
        <p:nvSpPr>
          <p:cNvPr id="6" name="Date Placeholder 5"/>
          <p:cNvSpPr>
            <a:spLocks noGrp="1"/>
          </p:cNvSpPr>
          <p:nvPr>
            <p:ph type="dt" sz="half" idx="10"/>
          </p:nvPr>
        </p:nvSpPr>
        <p:spPr/>
        <p:txBody>
          <a:bodyPr/>
          <a:lstStyle/>
          <a:p>
            <a:r>
              <a:rPr lang="en-US" dirty="0" smtClean="0"/>
              <a:t>12/5/17</a:t>
            </a:r>
            <a:endParaRPr lang="en-US" dirty="0"/>
          </a:p>
        </p:txBody>
      </p:sp>
      <p:sp>
        <p:nvSpPr>
          <p:cNvPr id="7" name="Footer Placeholder 6"/>
          <p:cNvSpPr>
            <a:spLocks noGrp="1"/>
          </p:cNvSpPr>
          <p:nvPr>
            <p:ph type="ftr" sz="quarter" idx="11"/>
          </p:nvPr>
        </p:nvSpPr>
        <p:spPr/>
        <p:txBody>
          <a:bodyPr/>
          <a:lstStyle/>
          <a:p>
            <a:r>
              <a:rPr lang="en-US" dirty="0" smtClean="0"/>
              <a:t>#AZCyberTalent | AZCyberTalent.com </a:t>
            </a:r>
            <a:endParaRPr lang="en-US" dirty="0"/>
          </a:p>
        </p:txBody>
      </p:sp>
      <p:sp>
        <p:nvSpPr>
          <p:cNvPr id="8" name="Slide Number Placeholder 7"/>
          <p:cNvSpPr>
            <a:spLocks noGrp="1"/>
          </p:cNvSpPr>
          <p:nvPr>
            <p:ph type="sldNum" sz="quarter" idx="12"/>
          </p:nvPr>
        </p:nvSpPr>
        <p:spPr/>
        <p:txBody>
          <a:bodyPr/>
          <a:lstStyle/>
          <a:p>
            <a:fld id="{A3E10DA2-1BBC-8446-B8BC-BB717CE35313}" type="slidenum">
              <a:rPr lang="en-US" smtClean="0"/>
              <a:t>5</a:t>
            </a:fld>
            <a:endParaRPr lang="en-US" dirty="0"/>
          </a:p>
        </p:txBody>
      </p:sp>
    </p:spTree>
    <p:extLst>
      <p:ext uri="{BB962C8B-B14F-4D97-AF65-F5344CB8AC3E}">
        <p14:creationId xmlns:p14="http://schemas.microsoft.com/office/powerpoint/2010/main" val="60287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ch-why-b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30783"/>
            <a:ext cx="9144000" cy="2427217"/>
          </a:xfrm>
          <a:prstGeom prst="rect">
            <a:avLst/>
          </a:prstGeom>
        </p:spPr>
      </p:pic>
      <p:sp>
        <p:nvSpPr>
          <p:cNvPr id="4" name="Title 3"/>
          <p:cNvSpPr>
            <a:spLocks noGrp="1"/>
          </p:cNvSpPr>
          <p:nvPr>
            <p:ph type="title"/>
          </p:nvPr>
        </p:nvSpPr>
        <p:spPr/>
        <p:txBody>
          <a:bodyPr>
            <a:normAutofit fontScale="90000"/>
          </a:bodyPr>
          <a:lstStyle/>
          <a:p>
            <a:r>
              <a:rPr lang="en-US" dirty="0" smtClean="0"/>
              <a:t>AZ cybersecurity ecosystem by the numbers</a:t>
            </a:r>
            <a:endParaRPr lang="en-US" dirty="0"/>
          </a:p>
        </p:txBody>
      </p:sp>
      <p:pic>
        <p:nvPicPr>
          <p:cNvPr id="6" name="Picture 5" descr="Screenshot 2017-10-10 00.42.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7973" y="1802679"/>
            <a:ext cx="2463800" cy="1612900"/>
          </a:xfrm>
          <a:prstGeom prst="rect">
            <a:avLst/>
          </a:prstGeom>
          <a:ln>
            <a:solidFill>
              <a:srgbClr val="619E85"/>
            </a:solidFill>
          </a:ln>
        </p:spPr>
      </p:pic>
      <p:pic>
        <p:nvPicPr>
          <p:cNvPr id="8" name="Picture 7" descr="Screenshot 2017-10-10 00.42.0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2790" y="2070140"/>
            <a:ext cx="3447288" cy="1077979"/>
          </a:xfrm>
          <a:prstGeom prst="rect">
            <a:avLst/>
          </a:prstGeom>
          <a:ln>
            <a:solidFill>
              <a:srgbClr val="619E85"/>
            </a:solidFill>
          </a:ln>
        </p:spPr>
      </p:pic>
      <p:pic>
        <p:nvPicPr>
          <p:cNvPr id="9" name="Picture 8" descr="Screenshot 2017-10-10 00.42.2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1937" y="3609562"/>
            <a:ext cx="2946400" cy="1651000"/>
          </a:xfrm>
          <a:prstGeom prst="rect">
            <a:avLst/>
          </a:prstGeom>
          <a:ln>
            <a:solidFill>
              <a:srgbClr val="619E85"/>
            </a:solidFill>
          </a:ln>
        </p:spPr>
      </p:pic>
      <p:sp>
        <p:nvSpPr>
          <p:cNvPr id="11" name="Rectangle 10"/>
          <p:cNvSpPr/>
          <p:nvPr/>
        </p:nvSpPr>
        <p:spPr>
          <a:xfrm>
            <a:off x="4027903" y="3773343"/>
            <a:ext cx="4572000" cy="1323439"/>
          </a:xfrm>
          <a:prstGeom prst="rect">
            <a:avLst/>
          </a:prstGeom>
        </p:spPr>
        <p:txBody>
          <a:bodyPr>
            <a:spAutoFit/>
          </a:bodyPr>
          <a:lstStyle/>
          <a:p>
            <a:r>
              <a:rPr lang="en-US" sz="1600" dirty="0">
                <a:latin typeface="Roboto Light"/>
                <a:cs typeface="Roboto Light"/>
              </a:rPr>
              <a:t>“Arizona is one of only 3 states to have a Cyber Warfare Range, which provides a real-world environment for students and IT professionals to advance their cyber security skills.</a:t>
            </a:r>
            <a:r>
              <a:rPr lang="en-US" sz="1600" dirty="0" smtClean="0">
                <a:latin typeface="Roboto Light"/>
                <a:cs typeface="Roboto Light"/>
              </a:rPr>
              <a:t>”</a:t>
            </a:r>
          </a:p>
          <a:p>
            <a:pPr lvl="1"/>
            <a:r>
              <a:rPr lang="en-US" sz="1600" u="sng" dirty="0" smtClean="0">
                <a:latin typeface="Roboto Light"/>
                <a:cs typeface="Roboto Light"/>
                <a:hlinkClick r:id="rId6"/>
              </a:rPr>
              <a:t>AZGovernor.gov</a:t>
            </a:r>
            <a:endParaRPr lang="en-US" sz="1600" dirty="0">
              <a:latin typeface="Roboto Light"/>
              <a:cs typeface="Roboto Light"/>
            </a:endParaRPr>
          </a:p>
        </p:txBody>
      </p:sp>
      <p:sp>
        <p:nvSpPr>
          <p:cNvPr id="12" name="Date Placeholder 11"/>
          <p:cNvSpPr>
            <a:spLocks noGrp="1"/>
          </p:cNvSpPr>
          <p:nvPr>
            <p:ph type="dt" sz="half" idx="10"/>
          </p:nvPr>
        </p:nvSpPr>
        <p:spPr/>
        <p:txBody>
          <a:bodyPr/>
          <a:lstStyle/>
          <a:p>
            <a:r>
              <a:rPr lang="en-US" dirty="0" smtClean="0"/>
              <a:t>12/5/17</a:t>
            </a:r>
            <a:endParaRPr lang="en-US" dirty="0"/>
          </a:p>
        </p:txBody>
      </p:sp>
      <p:sp>
        <p:nvSpPr>
          <p:cNvPr id="13" name="Footer Placeholder 12"/>
          <p:cNvSpPr>
            <a:spLocks noGrp="1"/>
          </p:cNvSpPr>
          <p:nvPr>
            <p:ph type="ftr" sz="quarter" idx="11"/>
          </p:nvPr>
        </p:nvSpPr>
        <p:spPr/>
        <p:txBody>
          <a:bodyPr/>
          <a:lstStyle/>
          <a:p>
            <a:r>
              <a:rPr lang="en-US" dirty="0" smtClean="0"/>
              <a:t>#AZCyberTalent | AZCyberTalent.com </a:t>
            </a:r>
            <a:endParaRPr lang="en-US" dirty="0"/>
          </a:p>
        </p:txBody>
      </p:sp>
      <p:sp>
        <p:nvSpPr>
          <p:cNvPr id="14" name="Slide Number Placeholder 13"/>
          <p:cNvSpPr>
            <a:spLocks noGrp="1"/>
          </p:cNvSpPr>
          <p:nvPr>
            <p:ph type="sldNum" sz="quarter" idx="12"/>
          </p:nvPr>
        </p:nvSpPr>
        <p:spPr/>
        <p:txBody>
          <a:bodyPr/>
          <a:lstStyle/>
          <a:p>
            <a:fld id="{A3E10DA2-1BBC-8446-B8BC-BB717CE35313}" type="slidenum">
              <a:rPr lang="en-US" smtClean="0"/>
              <a:t>6</a:t>
            </a:fld>
            <a:endParaRPr lang="en-US" dirty="0"/>
          </a:p>
        </p:txBody>
      </p:sp>
    </p:spTree>
    <p:extLst>
      <p:ext uri="{BB962C8B-B14F-4D97-AF65-F5344CB8AC3E}">
        <p14:creationId xmlns:p14="http://schemas.microsoft.com/office/powerpoint/2010/main" val="32518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ch-why-b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30783"/>
            <a:ext cx="9144000" cy="2427217"/>
          </a:xfrm>
          <a:prstGeom prst="rect">
            <a:avLst/>
          </a:prstGeom>
        </p:spPr>
      </p:pic>
      <p:sp>
        <p:nvSpPr>
          <p:cNvPr id="17" name="Title 16"/>
          <p:cNvSpPr>
            <a:spLocks noGrp="1"/>
          </p:cNvSpPr>
          <p:nvPr>
            <p:ph type="title"/>
          </p:nvPr>
        </p:nvSpPr>
        <p:spPr/>
        <p:txBody>
          <a:bodyPr/>
          <a:lstStyle/>
          <a:p>
            <a:r>
              <a:rPr lang="en-US" dirty="0" smtClean="0"/>
              <a:t>AZ cybersecurity ecosystem </a:t>
            </a:r>
            <a:endParaRPr lang="en-US" dirty="0"/>
          </a:p>
        </p:txBody>
      </p:sp>
      <p:sp>
        <p:nvSpPr>
          <p:cNvPr id="7" name="Text Placeholder 6"/>
          <p:cNvSpPr>
            <a:spLocks noGrp="1"/>
          </p:cNvSpPr>
          <p:nvPr>
            <p:ph type="body" idx="1"/>
          </p:nvPr>
        </p:nvSpPr>
        <p:spPr/>
        <p:txBody>
          <a:bodyPr/>
          <a:lstStyle/>
          <a:p>
            <a:r>
              <a:rPr lang="en-US" dirty="0" smtClean="0"/>
              <a:t>Hottest Job Titles</a:t>
            </a:r>
            <a:endParaRPr lang="en-US" dirty="0"/>
          </a:p>
        </p:txBody>
      </p:sp>
      <p:sp>
        <p:nvSpPr>
          <p:cNvPr id="4" name="Content Placeholder 3"/>
          <p:cNvSpPr>
            <a:spLocks noGrp="1"/>
          </p:cNvSpPr>
          <p:nvPr>
            <p:ph sz="half" idx="2"/>
          </p:nvPr>
        </p:nvSpPr>
        <p:spPr/>
        <p:txBody>
          <a:bodyPr>
            <a:normAutofit/>
          </a:bodyPr>
          <a:lstStyle/>
          <a:p>
            <a:r>
              <a:rPr lang="en-US" sz="1600" dirty="0"/>
              <a:t>Cyber Security Engineer</a:t>
            </a:r>
          </a:p>
          <a:p>
            <a:r>
              <a:rPr lang="en-US" sz="1600" dirty="0"/>
              <a:t>Cyber Security Analyst</a:t>
            </a:r>
          </a:p>
          <a:p>
            <a:r>
              <a:rPr lang="en-US" sz="1600" dirty="0"/>
              <a:t>Network Engineer / Architect</a:t>
            </a:r>
          </a:p>
          <a:p>
            <a:r>
              <a:rPr lang="en-US" sz="1600" dirty="0"/>
              <a:t>Systems Engineer</a:t>
            </a:r>
          </a:p>
          <a:p>
            <a:r>
              <a:rPr lang="en-US" sz="1600" dirty="0"/>
              <a:t>IT Auditor</a:t>
            </a:r>
          </a:p>
          <a:p>
            <a:r>
              <a:rPr lang="en-US" sz="1600" dirty="0"/>
              <a:t>Systems Administrator</a:t>
            </a:r>
          </a:p>
          <a:p>
            <a:r>
              <a:rPr lang="en-US" sz="1600" dirty="0"/>
              <a:t>Software Developer / Engineer</a:t>
            </a:r>
          </a:p>
          <a:p>
            <a:r>
              <a:rPr lang="en-US" sz="1600" dirty="0"/>
              <a:t>Internal Auditor</a:t>
            </a:r>
          </a:p>
          <a:p>
            <a:r>
              <a:rPr lang="en-US" sz="1600" dirty="0"/>
              <a:t>Vulnerability Analyst / Penetration </a:t>
            </a:r>
            <a:r>
              <a:rPr lang="en-US" sz="1600" dirty="0" smtClean="0"/>
              <a:t>Tester</a:t>
            </a:r>
            <a:endParaRPr lang="en-US" sz="1600" dirty="0"/>
          </a:p>
        </p:txBody>
      </p:sp>
      <p:sp>
        <p:nvSpPr>
          <p:cNvPr id="8" name="Text Placeholder 7"/>
          <p:cNvSpPr>
            <a:spLocks noGrp="1"/>
          </p:cNvSpPr>
          <p:nvPr>
            <p:ph type="body" sz="quarter" idx="3"/>
          </p:nvPr>
        </p:nvSpPr>
        <p:spPr/>
        <p:txBody>
          <a:bodyPr>
            <a:normAutofit/>
          </a:bodyPr>
          <a:lstStyle/>
          <a:p>
            <a:r>
              <a:rPr lang="en-US" dirty="0"/>
              <a:t>Hottest Cyber </a:t>
            </a:r>
            <a:r>
              <a:rPr lang="en-US" dirty="0" smtClean="0"/>
              <a:t>Certificates</a:t>
            </a:r>
            <a:endParaRPr lang="en-US" dirty="0"/>
          </a:p>
        </p:txBody>
      </p:sp>
      <p:sp>
        <p:nvSpPr>
          <p:cNvPr id="9" name="Content Placeholder 8"/>
          <p:cNvSpPr>
            <a:spLocks noGrp="1"/>
          </p:cNvSpPr>
          <p:nvPr>
            <p:ph sz="quarter" idx="4"/>
          </p:nvPr>
        </p:nvSpPr>
        <p:spPr/>
        <p:txBody>
          <a:bodyPr>
            <a:normAutofit/>
          </a:bodyPr>
          <a:lstStyle/>
          <a:p>
            <a:r>
              <a:rPr lang="en-US" sz="1600" dirty="0"/>
              <a:t>Global Information Assurance Certification (GIAC)</a:t>
            </a:r>
          </a:p>
          <a:p>
            <a:r>
              <a:rPr lang="en-US" sz="1600" dirty="0"/>
              <a:t>Certified Information Systems Security Professional (CISSP)</a:t>
            </a:r>
          </a:p>
          <a:p>
            <a:r>
              <a:rPr lang="en-US" sz="1600" dirty="0"/>
              <a:t>Certified Information Security Manager (CISM)</a:t>
            </a:r>
          </a:p>
          <a:p>
            <a:r>
              <a:rPr lang="en-US" sz="1600" dirty="0"/>
              <a:t>Certified Information Systems Auditor (CISA</a:t>
            </a:r>
            <a:r>
              <a:rPr lang="en-US" sz="1600" dirty="0" smtClean="0"/>
              <a:t>)</a:t>
            </a:r>
            <a:endParaRPr lang="en-US" sz="1600" dirty="0"/>
          </a:p>
        </p:txBody>
      </p:sp>
      <p:sp>
        <p:nvSpPr>
          <p:cNvPr id="13" name="Date Placeholder 12"/>
          <p:cNvSpPr>
            <a:spLocks noGrp="1"/>
          </p:cNvSpPr>
          <p:nvPr>
            <p:ph type="dt" sz="half" idx="10"/>
          </p:nvPr>
        </p:nvSpPr>
        <p:spPr/>
        <p:txBody>
          <a:bodyPr/>
          <a:lstStyle/>
          <a:p>
            <a:r>
              <a:rPr lang="en-US" dirty="0" smtClean="0"/>
              <a:t>12/5/17</a:t>
            </a:r>
            <a:endParaRPr lang="en-US" dirty="0"/>
          </a:p>
        </p:txBody>
      </p:sp>
      <p:sp>
        <p:nvSpPr>
          <p:cNvPr id="14" name="Footer Placeholder 13"/>
          <p:cNvSpPr>
            <a:spLocks noGrp="1"/>
          </p:cNvSpPr>
          <p:nvPr>
            <p:ph type="ftr" sz="quarter" idx="11"/>
          </p:nvPr>
        </p:nvSpPr>
        <p:spPr/>
        <p:txBody>
          <a:bodyPr/>
          <a:lstStyle/>
          <a:p>
            <a:r>
              <a:rPr lang="en-US" dirty="0" smtClean="0"/>
              <a:t>#AZCyberTalent | AZCyberTalent.com </a:t>
            </a:r>
            <a:endParaRPr lang="en-US" dirty="0"/>
          </a:p>
        </p:txBody>
      </p:sp>
      <p:sp>
        <p:nvSpPr>
          <p:cNvPr id="15" name="Slide Number Placeholder 14"/>
          <p:cNvSpPr>
            <a:spLocks noGrp="1"/>
          </p:cNvSpPr>
          <p:nvPr>
            <p:ph type="sldNum" sz="quarter" idx="12"/>
          </p:nvPr>
        </p:nvSpPr>
        <p:spPr/>
        <p:txBody>
          <a:bodyPr/>
          <a:lstStyle/>
          <a:p>
            <a:fld id="{A3E10DA2-1BBC-8446-B8BC-BB717CE35313}" type="slidenum">
              <a:rPr lang="en-US" smtClean="0"/>
              <a:t>7</a:t>
            </a:fld>
            <a:endParaRPr lang="en-US" dirty="0"/>
          </a:p>
        </p:txBody>
      </p:sp>
    </p:spTree>
    <p:extLst>
      <p:ext uri="{BB962C8B-B14F-4D97-AF65-F5344CB8AC3E}">
        <p14:creationId xmlns:p14="http://schemas.microsoft.com/office/powerpoint/2010/main" val="247783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AZ is a great place to build a career: It’s relatively easy to achieve </a:t>
            </a:r>
            <a:r>
              <a:rPr lang="en-US" dirty="0" smtClean="0">
                <a:solidFill>
                  <a:srgbClr val="FF9800"/>
                </a:solidFill>
              </a:rPr>
              <a:t>work/life balance</a:t>
            </a:r>
            <a:endParaRPr lang="en-US" dirty="0">
              <a:solidFill>
                <a:srgbClr val="FF9800"/>
              </a:solidFill>
            </a:endParaRPr>
          </a:p>
        </p:txBody>
      </p:sp>
      <p:grpSp>
        <p:nvGrpSpPr>
          <p:cNvPr id="9" name="Group 8"/>
          <p:cNvGrpSpPr/>
          <p:nvPr/>
        </p:nvGrpSpPr>
        <p:grpSpPr>
          <a:xfrm>
            <a:off x="334250" y="1807745"/>
            <a:ext cx="4838700" cy="2192117"/>
            <a:chOff x="160421" y="2289008"/>
            <a:chExt cx="4838700" cy="2192117"/>
          </a:xfrm>
        </p:grpSpPr>
        <p:pic>
          <p:nvPicPr>
            <p:cNvPr id="6" name="Picture 5" descr="Screenshot 2017-10-10 00.35.4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421" y="2588825"/>
              <a:ext cx="4838700" cy="1892300"/>
            </a:xfrm>
            <a:prstGeom prst="rect">
              <a:avLst/>
            </a:prstGeom>
          </p:spPr>
        </p:pic>
        <p:sp>
          <p:nvSpPr>
            <p:cNvPr id="8" name="TextBox 7"/>
            <p:cNvSpPr txBox="1"/>
            <p:nvPr/>
          </p:nvSpPr>
          <p:spPr>
            <a:xfrm>
              <a:off x="160421" y="2289008"/>
              <a:ext cx="1541145" cy="369332"/>
            </a:xfrm>
            <a:prstGeom prst="rect">
              <a:avLst/>
            </a:prstGeom>
            <a:noFill/>
          </p:spPr>
          <p:txBody>
            <a:bodyPr wrap="none" rtlCol="0">
              <a:spAutoFit/>
            </a:bodyPr>
            <a:lstStyle/>
            <a:p>
              <a:r>
                <a:rPr lang="en-US" dirty="0" smtClean="0">
                  <a:solidFill>
                    <a:srgbClr val="444444"/>
                  </a:solidFill>
                  <a:latin typeface="Roboto Medium"/>
                  <a:cs typeface="Roboto Medium"/>
                </a:rPr>
                <a:t>Cost of living</a:t>
              </a:r>
              <a:endParaRPr lang="en-US" dirty="0">
                <a:solidFill>
                  <a:srgbClr val="444444"/>
                </a:solidFill>
                <a:latin typeface="Roboto Medium"/>
                <a:cs typeface="Roboto Medium"/>
              </a:endParaRPr>
            </a:p>
          </p:txBody>
        </p:sp>
      </p:grpSp>
      <p:grpSp>
        <p:nvGrpSpPr>
          <p:cNvPr id="12" name="Group 11"/>
          <p:cNvGrpSpPr/>
          <p:nvPr/>
        </p:nvGrpSpPr>
        <p:grpSpPr>
          <a:xfrm>
            <a:off x="334250" y="4087008"/>
            <a:ext cx="1908343" cy="2265003"/>
            <a:chOff x="4307973" y="1854231"/>
            <a:chExt cx="1908343" cy="2265003"/>
          </a:xfrm>
        </p:grpSpPr>
        <p:sp>
          <p:nvSpPr>
            <p:cNvPr id="10" name="TextBox 9"/>
            <p:cNvSpPr txBox="1"/>
            <p:nvPr/>
          </p:nvSpPr>
          <p:spPr>
            <a:xfrm>
              <a:off x="4307973" y="1854231"/>
              <a:ext cx="979755" cy="369332"/>
            </a:xfrm>
            <a:prstGeom prst="rect">
              <a:avLst/>
            </a:prstGeom>
            <a:noFill/>
          </p:spPr>
          <p:txBody>
            <a:bodyPr wrap="none" rtlCol="0">
              <a:spAutoFit/>
            </a:bodyPr>
            <a:lstStyle/>
            <a:p>
              <a:r>
                <a:rPr lang="en-US" dirty="0" smtClean="0">
                  <a:solidFill>
                    <a:srgbClr val="444444"/>
                  </a:solidFill>
                  <a:latin typeface="Roboto Medium"/>
                  <a:cs typeface="Roboto Medium"/>
                </a:rPr>
                <a:t>Climate</a:t>
              </a:r>
              <a:endParaRPr lang="en-US" dirty="0">
                <a:solidFill>
                  <a:srgbClr val="444444"/>
                </a:solidFill>
                <a:latin typeface="Roboto Medium"/>
                <a:cs typeface="Roboto Medium"/>
              </a:endParaRPr>
            </a:p>
          </p:txBody>
        </p:sp>
        <p:pic>
          <p:nvPicPr>
            <p:cNvPr id="5" name="Picture 4" descr="Screenshot 2017-10-10 00.41.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7973" y="2177077"/>
              <a:ext cx="1908343" cy="1923671"/>
            </a:xfrm>
            <a:prstGeom prst="rect">
              <a:avLst/>
            </a:prstGeom>
          </p:spPr>
        </p:pic>
        <p:sp>
          <p:nvSpPr>
            <p:cNvPr id="11" name="TextBox 10"/>
            <p:cNvSpPr txBox="1"/>
            <p:nvPr/>
          </p:nvSpPr>
          <p:spPr>
            <a:xfrm>
              <a:off x="4755816" y="3380570"/>
              <a:ext cx="1046079" cy="738664"/>
            </a:xfrm>
            <a:prstGeom prst="rect">
              <a:avLst/>
            </a:prstGeom>
            <a:noFill/>
          </p:spPr>
          <p:txBody>
            <a:bodyPr wrap="square" rtlCol="0">
              <a:spAutoFit/>
            </a:bodyPr>
            <a:lstStyle/>
            <a:p>
              <a:pPr algn="ctr"/>
              <a:r>
                <a:rPr lang="en-US" sz="1400" dirty="0">
                  <a:solidFill>
                    <a:srgbClr val="444444"/>
                  </a:solidFill>
                  <a:latin typeface="Roboto Light"/>
                  <a:cs typeface="Roboto Light"/>
                </a:rPr>
                <a:t>s</a:t>
              </a:r>
              <a:r>
                <a:rPr lang="en-US" sz="1400" dirty="0" smtClean="0">
                  <a:solidFill>
                    <a:srgbClr val="444444"/>
                  </a:solidFill>
                  <a:latin typeface="Roboto Light"/>
                  <a:cs typeface="Roboto Light"/>
                </a:rPr>
                <a:t>unny days per year</a:t>
              </a:r>
              <a:endParaRPr lang="en-US" sz="1400" dirty="0">
                <a:solidFill>
                  <a:srgbClr val="444444"/>
                </a:solidFill>
                <a:latin typeface="Roboto Light"/>
                <a:cs typeface="Roboto Light"/>
              </a:endParaRPr>
            </a:p>
          </p:txBody>
        </p:sp>
      </p:grpSp>
      <p:grpSp>
        <p:nvGrpSpPr>
          <p:cNvPr id="23" name="Group 22"/>
          <p:cNvGrpSpPr/>
          <p:nvPr/>
        </p:nvGrpSpPr>
        <p:grpSpPr>
          <a:xfrm>
            <a:off x="4725461" y="1807745"/>
            <a:ext cx="4156991" cy="2279263"/>
            <a:chOff x="4725461" y="1807745"/>
            <a:chExt cx="4156991" cy="2279263"/>
          </a:xfrm>
        </p:grpSpPr>
        <p:sp>
          <p:nvSpPr>
            <p:cNvPr id="13" name="TextBox 12"/>
            <p:cNvSpPr txBox="1"/>
            <p:nvPr/>
          </p:nvSpPr>
          <p:spPr>
            <a:xfrm>
              <a:off x="4726750" y="1807745"/>
              <a:ext cx="1197764" cy="369332"/>
            </a:xfrm>
            <a:prstGeom prst="rect">
              <a:avLst/>
            </a:prstGeom>
            <a:noFill/>
          </p:spPr>
          <p:txBody>
            <a:bodyPr wrap="none" rtlCol="0">
              <a:spAutoFit/>
            </a:bodyPr>
            <a:lstStyle/>
            <a:p>
              <a:r>
                <a:rPr lang="en-US" dirty="0" smtClean="0">
                  <a:solidFill>
                    <a:srgbClr val="444444"/>
                  </a:solidFill>
                  <a:latin typeface="Roboto Medium"/>
                  <a:cs typeface="Roboto Medium"/>
                </a:rPr>
                <a:t>Commute</a:t>
              </a:r>
              <a:endParaRPr lang="en-US" dirty="0">
                <a:solidFill>
                  <a:srgbClr val="444444"/>
                </a:solidFill>
                <a:latin typeface="Roboto Medium"/>
                <a:cs typeface="Roboto Medium"/>
              </a:endParaRPr>
            </a:p>
          </p:txBody>
        </p:sp>
        <p:pic>
          <p:nvPicPr>
            <p:cNvPr id="7" name="Picture 6" descr="Screenshot 2017-10-10 00.41.5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25461" y="2093108"/>
              <a:ext cx="4156991" cy="1993900"/>
            </a:xfrm>
            <a:prstGeom prst="rect">
              <a:avLst/>
            </a:prstGeom>
          </p:spPr>
        </p:pic>
      </p:grpSp>
      <p:grpSp>
        <p:nvGrpSpPr>
          <p:cNvPr id="24" name="Group 23"/>
          <p:cNvGrpSpPr/>
          <p:nvPr/>
        </p:nvGrpSpPr>
        <p:grpSpPr>
          <a:xfrm>
            <a:off x="2590800" y="4090488"/>
            <a:ext cx="6294992" cy="1522859"/>
            <a:chOff x="2587460" y="4353866"/>
            <a:chExt cx="6294992" cy="1522859"/>
          </a:xfrm>
        </p:grpSpPr>
        <p:sp>
          <p:nvSpPr>
            <p:cNvPr id="15" name="TextBox 14"/>
            <p:cNvSpPr txBox="1"/>
            <p:nvPr/>
          </p:nvSpPr>
          <p:spPr>
            <a:xfrm>
              <a:off x="2587460" y="4353866"/>
              <a:ext cx="1212817" cy="369332"/>
            </a:xfrm>
            <a:prstGeom prst="rect">
              <a:avLst/>
            </a:prstGeom>
            <a:noFill/>
          </p:spPr>
          <p:txBody>
            <a:bodyPr wrap="none" rtlCol="0">
              <a:spAutoFit/>
            </a:bodyPr>
            <a:lstStyle/>
            <a:p>
              <a:r>
                <a:rPr lang="en-US" dirty="0" smtClean="0">
                  <a:solidFill>
                    <a:srgbClr val="444444"/>
                  </a:solidFill>
                  <a:latin typeface="Roboto Medium"/>
                  <a:cs typeface="Roboto Medium"/>
                </a:rPr>
                <a:t>Education</a:t>
              </a:r>
              <a:endParaRPr lang="en-US" dirty="0">
                <a:solidFill>
                  <a:srgbClr val="444444"/>
                </a:solidFill>
                <a:latin typeface="Roboto Medium"/>
                <a:cs typeface="Roboto Medium"/>
              </a:endParaRPr>
            </a:p>
          </p:txBody>
        </p:sp>
        <p:pic>
          <p:nvPicPr>
            <p:cNvPr id="16" name="Picture 15" descr="Screenshot 2017-10-10 00.35.5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54300" y="4722528"/>
              <a:ext cx="2247900" cy="1104900"/>
            </a:xfrm>
            <a:prstGeom prst="rect">
              <a:avLst/>
            </a:prstGeom>
          </p:spPr>
        </p:pic>
        <p:pic>
          <p:nvPicPr>
            <p:cNvPr id="17" name="Picture 16" descr="Screenshot 2017-10-10 00.36.07.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70808" y="4673232"/>
              <a:ext cx="4011644" cy="1203493"/>
            </a:xfrm>
            <a:prstGeom prst="rect">
              <a:avLst/>
            </a:prstGeom>
          </p:spPr>
        </p:pic>
      </p:grpSp>
      <p:sp>
        <p:nvSpPr>
          <p:cNvPr id="20" name="Date Placeholder 19"/>
          <p:cNvSpPr>
            <a:spLocks noGrp="1"/>
          </p:cNvSpPr>
          <p:nvPr>
            <p:ph type="dt" sz="half" idx="10"/>
          </p:nvPr>
        </p:nvSpPr>
        <p:spPr/>
        <p:txBody>
          <a:bodyPr/>
          <a:lstStyle/>
          <a:p>
            <a:r>
              <a:rPr lang="en-US" dirty="0" smtClean="0"/>
              <a:t>12/5/17</a:t>
            </a:r>
            <a:endParaRPr lang="en-US" dirty="0"/>
          </a:p>
        </p:txBody>
      </p:sp>
      <p:sp>
        <p:nvSpPr>
          <p:cNvPr id="21" name="Footer Placeholder 20"/>
          <p:cNvSpPr>
            <a:spLocks noGrp="1"/>
          </p:cNvSpPr>
          <p:nvPr>
            <p:ph type="ftr" sz="quarter" idx="11"/>
          </p:nvPr>
        </p:nvSpPr>
        <p:spPr/>
        <p:txBody>
          <a:bodyPr/>
          <a:lstStyle/>
          <a:p>
            <a:r>
              <a:rPr lang="en-US" dirty="0" smtClean="0"/>
              <a:t>#AZCyberTalent | AZCyberTalent.com </a:t>
            </a:r>
            <a:endParaRPr lang="en-US" dirty="0"/>
          </a:p>
        </p:txBody>
      </p:sp>
      <p:sp>
        <p:nvSpPr>
          <p:cNvPr id="22" name="Slide Number Placeholder 21"/>
          <p:cNvSpPr>
            <a:spLocks noGrp="1"/>
          </p:cNvSpPr>
          <p:nvPr>
            <p:ph type="sldNum" sz="quarter" idx="12"/>
          </p:nvPr>
        </p:nvSpPr>
        <p:spPr/>
        <p:txBody>
          <a:bodyPr/>
          <a:lstStyle/>
          <a:p>
            <a:fld id="{A3E10DA2-1BBC-8446-B8BC-BB717CE35313}" type="slidenum">
              <a:rPr lang="en-US" smtClean="0"/>
              <a:t>8</a:t>
            </a:fld>
            <a:endParaRPr lang="en-US" dirty="0"/>
          </a:p>
        </p:txBody>
      </p:sp>
    </p:spTree>
    <p:extLst>
      <p:ext uri="{BB962C8B-B14F-4D97-AF65-F5344CB8AC3E}">
        <p14:creationId xmlns:p14="http://schemas.microsoft.com/office/powerpoint/2010/main" val="104623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AZ is a great place to build a career: There’s a lot of </a:t>
            </a:r>
            <a:r>
              <a:rPr lang="en-US" dirty="0" smtClean="0">
                <a:solidFill>
                  <a:srgbClr val="FF9800"/>
                </a:solidFill>
              </a:rPr>
              <a:t>opportunity for advancement</a:t>
            </a:r>
            <a:r>
              <a:rPr lang="en-US" dirty="0" smtClean="0"/>
              <a:t> in cybersecurity</a:t>
            </a:r>
            <a:endParaRPr lang="en-US" dirty="0"/>
          </a:p>
        </p:txBody>
      </p:sp>
      <p:sp>
        <p:nvSpPr>
          <p:cNvPr id="3" name="Rectangle 2"/>
          <p:cNvSpPr/>
          <p:nvPr/>
        </p:nvSpPr>
        <p:spPr>
          <a:xfrm>
            <a:off x="425887" y="2349814"/>
            <a:ext cx="4988324" cy="1354217"/>
          </a:xfrm>
          <a:prstGeom prst="rect">
            <a:avLst/>
          </a:prstGeom>
        </p:spPr>
        <p:txBody>
          <a:bodyPr wrap="square">
            <a:spAutoFit/>
          </a:bodyPr>
          <a:lstStyle/>
          <a:p>
            <a:r>
              <a:rPr lang="en-US" dirty="0">
                <a:latin typeface="Roboto Medium"/>
                <a:cs typeface="Roboto Medium"/>
              </a:rPr>
              <a:t>Entry Level</a:t>
            </a:r>
          </a:p>
          <a:p>
            <a:r>
              <a:rPr lang="en-US" sz="1600" dirty="0">
                <a:latin typeface="Roboto Light"/>
                <a:cs typeface="Roboto Light"/>
              </a:rPr>
              <a:t>Cybersecurity Specialist / Technician $81,000</a:t>
            </a:r>
          </a:p>
          <a:p>
            <a:r>
              <a:rPr lang="en-US" sz="1600" dirty="0">
                <a:latin typeface="Roboto Light"/>
                <a:cs typeface="Roboto Light"/>
              </a:rPr>
              <a:t>Cyber Crime Analyst / Investigator $84,000</a:t>
            </a:r>
          </a:p>
          <a:p>
            <a:r>
              <a:rPr lang="en-US" sz="1600" dirty="0">
                <a:latin typeface="Roboto Light"/>
                <a:cs typeface="Roboto Light"/>
              </a:rPr>
              <a:t>Incident Analyst / Responder $69,000</a:t>
            </a:r>
          </a:p>
          <a:p>
            <a:r>
              <a:rPr lang="en-US" sz="1600" dirty="0">
                <a:latin typeface="Roboto Light"/>
                <a:cs typeface="Roboto Light"/>
              </a:rPr>
              <a:t>IT Auditor $83,000</a:t>
            </a:r>
          </a:p>
        </p:txBody>
      </p:sp>
      <p:sp>
        <p:nvSpPr>
          <p:cNvPr id="4" name="Rectangle 3"/>
          <p:cNvSpPr/>
          <p:nvPr/>
        </p:nvSpPr>
        <p:spPr>
          <a:xfrm>
            <a:off x="425887" y="3848138"/>
            <a:ext cx="4592339" cy="1107996"/>
          </a:xfrm>
          <a:prstGeom prst="rect">
            <a:avLst/>
          </a:prstGeom>
        </p:spPr>
        <p:txBody>
          <a:bodyPr wrap="square">
            <a:spAutoFit/>
          </a:bodyPr>
          <a:lstStyle/>
          <a:p>
            <a:r>
              <a:rPr lang="en-US" dirty="0">
                <a:latin typeface="Roboto Medium"/>
                <a:cs typeface="Roboto Medium"/>
              </a:rPr>
              <a:t>Mid-Level</a:t>
            </a:r>
          </a:p>
          <a:p>
            <a:r>
              <a:rPr lang="en-US" sz="1600" dirty="0">
                <a:latin typeface="Roboto Light"/>
                <a:cs typeface="Roboto Light"/>
              </a:rPr>
              <a:t>Cybersecurity Analyst $85,000</a:t>
            </a:r>
          </a:p>
          <a:p>
            <a:r>
              <a:rPr lang="en-US" sz="1600" dirty="0">
                <a:latin typeface="Roboto Light"/>
                <a:cs typeface="Roboto Light"/>
              </a:rPr>
              <a:t>Cybersecurity Consultant $101,000</a:t>
            </a:r>
          </a:p>
          <a:p>
            <a:r>
              <a:rPr lang="en-US" sz="1600" dirty="0">
                <a:latin typeface="Roboto Light"/>
                <a:cs typeface="Roboto Light"/>
              </a:rPr>
              <a:t>Penetration &amp; Vulnerability Tester $101,000</a:t>
            </a:r>
          </a:p>
        </p:txBody>
      </p:sp>
      <p:sp>
        <p:nvSpPr>
          <p:cNvPr id="5" name="Rectangle 4"/>
          <p:cNvSpPr/>
          <p:nvPr/>
        </p:nvSpPr>
        <p:spPr>
          <a:xfrm>
            <a:off x="425887" y="5100240"/>
            <a:ext cx="4814534" cy="1107996"/>
          </a:xfrm>
          <a:prstGeom prst="rect">
            <a:avLst/>
          </a:prstGeom>
        </p:spPr>
        <p:txBody>
          <a:bodyPr wrap="square">
            <a:spAutoFit/>
          </a:bodyPr>
          <a:lstStyle/>
          <a:p>
            <a:r>
              <a:rPr lang="en-US" dirty="0">
                <a:latin typeface="Roboto Medium"/>
                <a:cs typeface="Roboto Medium"/>
              </a:rPr>
              <a:t>Advanced-Level</a:t>
            </a:r>
          </a:p>
          <a:p>
            <a:r>
              <a:rPr lang="en-US" sz="1600" dirty="0">
                <a:latin typeface="Roboto Light"/>
                <a:cs typeface="Roboto Light"/>
              </a:rPr>
              <a:t>Cybersecurity Manager / Administrator $111,000</a:t>
            </a:r>
          </a:p>
          <a:p>
            <a:r>
              <a:rPr lang="en-US" sz="1600" dirty="0">
                <a:latin typeface="Roboto Light"/>
                <a:cs typeface="Roboto Light"/>
              </a:rPr>
              <a:t>Cybersecurity Engineer $105,000</a:t>
            </a:r>
          </a:p>
          <a:p>
            <a:r>
              <a:rPr lang="en-US" sz="1600" dirty="0">
                <a:latin typeface="Roboto Light"/>
                <a:cs typeface="Roboto Light"/>
              </a:rPr>
              <a:t>Cybersecurity Architect $120,000</a:t>
            </a:r>
          </a:p>
        </p:txBody>
      </p:sp>
      <p:sp>
        <p:nvSpPr>
          <p:cNvPr id="6" name="Rectangle 5"/>
          <p:cNvSpPr/>
          <p:nvPr/>
        </p:nvSpPr>
        <p:spPr>
          <a:xfrm>
            <a:off x="282063" y="1894124"/>
            <a:ext cx="4172937" cy="400110"/>
          </a:xfrm>
          <a:prstGeom prst="rect">
            <a:avLst/>
          </a:prstGeom>
        </p:spPr>
        <p:txBody>
          <a:bodyPr wrap="none">
            <a:spAutoFit/>
          </a:bodyPr>
          <a:lstStyle/>
          <a:p>
            <a:r>
              <a:rPr lang="en-US" sz="2000" dirty="0" smtClean="0">
                <a:latin typeface="Roboto Medium"/>
                <a:cs typeface="Roboto Medium"/>
              </a:rPr>
              <a:t>Cybersecurity Job Titles &amp; </a:t>
            </a:r>
            <a:r>
              <a:rPr lang="en-US" sz="2000" dirty="0">
                <a:latin typeface="Roboto Medium"/>
                <a:cs typeface="Roboto Medium"/>
              </a:rPr>
              <a:t>Salaries</a:t>
            </a:r>
          </a:p>
        </p:txBody>
      </p:sp>
      <p:sp>
        <p:nvSpPr>
          <p:cNvPr id="9" name="Date Placeholder 8"/>
          <p:cNvSpPr>
            <a:spLocks noGrp="1"/>
          </p:cNvSpPr>
          <p:nvPr>
            <p:ph type="dt" sz="half" idx="10"/>
          </p:nvPr>
        </p:nvSpPr>
        <p:spPr/>
        <p:txBody>
          <a:bodyPr/>
          <a:lstStyle/>
          <a:p>
            <a:r>
              <a:rPr lang="en-US" dirty="0" smtClean="0"/>
              <a:t>12/5/17</a:t>
            </a:r>
            <a:endParaRPr lang="en-US" dirty="0"/>
          </a:p>
        </p:txBody>
      </p:sp>
      <p:sp>
        <p:nvSpPr>
          <p:cNvPr id="10" name="Footer Placeholder 9"/>
          <p:cNvSpPr>
            <a:spLocks noGrp="1"/>
          </p:cNvSpPr>
          <p:nvPr>
            <p:ph type="ftr" sz="quarter" idx="11"/>
          </p:nvPr>
        </p:nvSpPr>
        <p:spPr/>
        <p:txBody>
          <a:bodyPr/>
          <a:lstStyle/>
          <a:p>
            <a:r>
              <a:rPr lang="en-US" dirty="0" smtClean="0"/>
              <a:t>#AZCyberTalent | AZCyberTalent.com </a:t>
            </a:r>
            <a:endParaRPr lang="en-US" dirty="0"/>
          </a:p>
        </p:txBody>
      </p:sp>
      <p:sp>
        <p:nvSpPr>
          <p:cNvPr id="11" name="Slide Number Placeholder 10"/>
          <p:cNvSpPr>
            <a:spLocks noGrp="1"/>
          </p:cNvSpPr>
          <p:nvPr>
            <p:ph type="sldNum" sz="quarter" idx="12"/>
          </p:nvPr>
        </p:nvSpPr>
        <p:spPr/>
        <p:txBody>
          <a:bodyPr/>
          <a:lstStyle/>
          <a:p>
            <a:fld id="{A3E10DA2-1BBC-8446-B8BC-BB717CE35313}" type="slidenum">
              <a:rPr lang="en-US" smtClean="0"/>
              <a:t>9</a:t>
            </a:fld>
            <a:endParaRPr lang="en-US" dirty="0"/>
          </a:p>
        </p:txBody>
      </p:sp>
      <p:pic>
        <p:nvPicPr>
          <p:cNvPr id="13" name="Picture 12" descr="code-geek-2680204_64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0421" y="2585394"/>
            <a:ext cx="3813517" cy="3622842"/>
          </a:xfrm>
          <a:prstGeom prst="rect">
            <a:avLst/>
          </a:prstGeom>
        </p:spPr>
      </p:pic>
    </p:spTree>
    <p:extLst>
      <p:ext uri="{BB962C8B-B14F-4D97-AF65-F5344CB8AC3E}">
        <p14:creationId xmlns:p14="http://schemas.microsoft.com/office/powerpoint/2010/main" val="32239018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134</TotalTime>
  <Words>1658</Words>
  <Application>Microsoft Macintosh PowerPoint</Application>
  <PresentationFormat>On-screen Show (4:3)</PresentationFormat>
  <Paragraphs>259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Cybersecurity in arizona</vt:lpstr>
      <vt:lpstr>Make no mistake: We are at war.  And the good guys are losing.</vt:lpstr>
      <vt:lpstr>There’s a huge gap between the number of open cybersecurity positions and the number of available, qualified people to fill them.</vt:lpstr>
      <vt:lpstr>About azcybertalent.com</vt:lpstr>
      <vt:lpstr>Employees</vt:lpstr>
      <vt:lpstr>AZ cybersecurity ecosystem by the numbers</vt:lpstr>
      <vt:lpstr>AZ cybersecurity ecosystem </vt:lpstr>
      <vt:lpstr>Why AZ is a great place to build a career: It’s relatively easy to achieve work/life balance</vt:lpstr>
      <vt:lpstr>Why AZ is a great place to build a career: There’s a lot of opportunity for advancement in cybersecurity</vt:lpstr>
      <vt:lpstr>LEARN HOW TO START OR ADVANCE YOUR CYBER CAREER</vt:lpstr>
      <vt:lpstr>SEE A DAY IN THE LIFE OF A CYBER PROFESSIONAL </vt:lpstr>
      <vt:lpstr>AZ Cybersecurity EMPLOYERS</vt:lpstr>
      <vt:lpstr>AZ Cybersecurity EDUCATORS</vt:lpstr>
      <vt:lpstr>Employers</vt:lpstr>
      <vt:lpstr>HEAR WHAT YOUR PROSPECTIVE EMPLOYEES SAY</vt:lpstr>
      <vt:lpstr>HEAR WHAT YOUR PROSPECTIVE EMPLOYEES SAY</vt:lpstr>
      <vt:lpstr>OFFER WORK-LIKE EXPERIENCES</vt:lpstr>
      <vt:lpstr>ADOPT A SUPPLY CHAIN APPROACH TO TALENT MANAGEMENT</vt:lpstr>
      <vt:lpstr>PARTICIPATE IN CURRICULUM REVIEW</vt:lpstr>
      <vt:lpstr>Educators</vt:lpstr>
      <vt:lpstr>ALIGN CURRICULUM WITH EMPLOYER DEMAND</vt:lpstr>
      <vt:lpstr>INFUSE WORK-LIKE EXPERIENCE INTO THE CURRICULUM</vt:lpstr>
      <vt:lpstr>Get involved</vt:lpstr>
      <vt:lpstr>OTHER RESOURCES FOR EDUCATORS</vt:lpstr>
      <vt:lpstr>Get involved AZCyberTalent.com #AZCyberTalent</vt:lpstr>
    </vt:vector>
  </TitlesOfParts>
  <Company>Castelazo Content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in arizona</dc:title>
  <dc:creator>Molly Castelazo</dc:creator>
  <cp:lastModifiedBy>Molly Castelazo</cp:lastModifiedBy>
  <cp:revision>74</cp:revision>
  <dcterms:created xsi:type="dcterms:W3CDTF">2017-10-10T12:48:24Z</dcterms:created>
  <dcterms:modified xsi:type="dcterms:W3CDTF">2017-12-05T21:03:50Z</dcterms:modified>
</cp:coreProperties>
</file>